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8" r:id="rId3"/>
    <p:sldId id="259" r:id="rId4"/>
    <p:sldId id="278" r:id="rId5"/>
    <p:sldId id="260" r:id="rId6"/>
    <p:sldId id="280" r:id="rId7"/>
    <p:sldId id="261" r:id="rId8"/>
    <p:sldId id="262" r:id="rId9"/>
    <p:sldId id="297" r:id="rId10"/>
    <p:sldId id="269" r:id="rId11"/>
    <p:sldId id="298" r:id="rId12"/>
    <p:sldId id="264" r:id="rId13"/>
    <p:sldId id="267" r:id="rId14"/>
    <p:sldId id="296" r:id="rId15"/>
    <p:sldId id="265" r:id="rId16"/>
    <p:sldId id="281" r:id="rId17"/>
    <p:sldId id="282" r:id="rId18"/>
    <p:sldId id="283" r:id="rId19"/>
    <p:sldId id="284" r:id="rId20"/>
    <p:sldId id="285" r:id="rId21"/>
    <p:sldId id="286" r:id="rId22"/>
    <p:sldId id="289" r:id="rId23"/>
    <p:sldId id="288" r:id="rId24"/>
    <p:sldId id="290" r:id="rId25"/>
    <p:sldId id="292"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p:cViewPr varScale="1">
        <p:scale>
          <a:sx n="162" d="100"/>
          <a:sy n="162" d="100"/>
        </p:scale>
        <p:origin x="100" y="14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534F9-84BC-4293-A037-E2E0AAE9031A}"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9D8173D-FBB1-47ED-BF7F-ED3C1C01CA3F}">
      <dgm:prSet/>
      <dgm:spPr/>
      <dgm:t>
        <a:bodyPr/>
        <a:lstStyle/>
        <a:p>
          <a:r>
            <a:rPr lang="en-US"/>
            <a:t>Humans good at mapping sounds to sources</a:t>
          </a:r>
        </a:p>
      </dgm:t>
    </dgm:pt>
    <dgm:pt modelId="{294BEDB8-B617-47FF-9298-1D01DD1F8022}" type="parTrans" cxnId="{D07226B5-65A2-4648-A99F-2C30BD802365}">
      <dgm:prSet/>
      <dgm:spPr/>
      <dgm:t>
        <a:bodyPr/>
        <a:lstStyle/>
        <a:p>
          <a:endParaRPr lang="en-US"/>
        </a:p>
      </dgm:t>
    </dgm:pt>
    <dgm:pt modelId="{34E5BFE8-788E-41E6-87DE-4E5B82062D00}" type="sibTrans" cxnId="{D07226B5-65A2-4648-A99F-2C30BD802365}">
      <dgm:prSet/>
      <dgm:spPr/>
      <dgm:t>
        <a:bodyPr/>
        <a:lstStyle/>
        <a:p>
          <a:endParaRPr lang="en-US"/>
        </a:p>
      </dgm:t>
    </dgm:pt>
    <dgm:pt modelId="{20AAF017-8E3B-4501-BB71-2A1116D957FC}">
      <dgm:prSet/>
      <dgm:spPr/>
      <dgm:t>
        <a:bodyPr/>
        <a:lstStyle/>
        <a:p>
          <a:r>
            <a:rPr lang="en-US"/>
            <a:t>Can we “teach” a computer to do it?</a:t>
          </a:r>
        </a:p>
      </dgm:t>
    </dgm:pt>
    <dgm:pt modelId="{DE2C0639-0BE8-4750-981D-BBCB41DF4C54}" type="parTrans" cxnId="{1B3D1FF1-DF89-46B3-979D-5888746C51BE}">
      <dgm:prSet/>
      <dgm:spPr/>
      <dgm:t>
        <a:bodyPr/>
        <a:lstStyle/>
        <a:p>
          <a:endParaRPr lang="en-US"/>
        </a:p>
      </dgm:t>
    </dgm:pt>
    <dgm:pt modelId="{D86DB1B4-F256-408C-8B4E-28074678582D}" type="sibTrans" cxnId="{1B3D1FF1-DF89-46B3-979D-5888746C51BE}">
      <dgm:prSet/>
      <dgm:spPr/>
      <dgm:t>
        <a:bodyPr/>
        <a:lstStyle/>
        <a:p>
          <a:endParaRPr lang="en-US"/>
        </a:p>
      </dgm:t>
    </dgm:pt>
    <dgm:pt modelId="{89269B45-D19C-4610-8915-CDEF2B9F6F75}">
      <dgm:prSet/>
      <dgm:spPr/>
      <dgm:t>
        <a:bodyPr/>
        <a:lstStyle/>
        <a:p>
          <a:r>
            <a:rPr lang="en-US"/>
            <a:t>Practical Example: Classifying Synthesizers </a:t>
          </a:r>
        </a:p>
      </dgm:t>
    </dgm:pt>
    <dgm:pt modelId="{A3732B71-9B65-4E6F-ADC2-F97CB9C37597}" type="parTrans" cxnId="{6EE57EB7-749F-43D2-8D88-E6EA4CA34194}">
      <dgm:prSet/>
      <dgm:spPr/>
      <dgm:t>
        <a:bodyPr/>
        <a:lstStyle/>
        <a:p>
          <a:endParaRPr lang="en-US"/>
        </a:p>
      </dgm:t>
    </dgm:pt>
    <dgm:pt modelId="{DDFE65E0-A4C3-473B-9F2D-577977E23EAC}" type="sibTrans" cxnId="{6EE57EB7-749F-43D2-8D88-E6EA4CA34194}">
      <dgm:prSet/>
      <dgm:spPr/>
      <dgm:t>
        <a:bodyPr/>
        <a:lstStyle/>
        <a:p>
          <a:endParaRPr lang="en-US"/>
        </a:p>
      </dgm:t>
    </dgm:pt>
    <dgm:pt modelId="{957FA50D-3B6D-4C5E-880D-4ACCE91D0ECE}" type="pres">
      <dgm:prSet presAssocID="{801534F9-84BC-4293-A037-E2E0AAE9031A}" presName="hierChild1" presStyleCnt="0">
        <dgm:presLayoutVars>
          <dgm:chPref val="1"/>
          <dgm:dir/>
          <dgm:animOne val="branch"/>
          <dgm:animLvl val="lvl"/>
          <dgm:resizeHandles/>
        </dgm:presLayoutVars>
      </dgm:prSet>
      <dgm:spPr/>
    </dgm:pt>
    <dgm:pt modelId="{3462FC34-EB36-4273-AB1A-FE91BA6E49DD}" type="pres">
      <dgm:prSet presAssocID="{49D8173D-FBB1-47ED-BF7F-ED3C1C01CA3F}" presName="hierRoot1" presStyleCnt="0"/>
      <dgm:spPr/>
    </dgm:pt>
    <dgm:pt modelId="{8523AA1F-F5E6-4BE7-A275-215C8E0D58F6}" type="pres">
      <dgm:prSet presAssocID="{49D8173D-FBB1-47ED-BF7F-ED3C1C01CA3F}" presName="composite" presStyleCnt="0"/>
      <dgm:spPr/>
    </dgm:pt>
    <dgm:pt modelId="{E38C68CA-2F6D-47B1-B115-99EA7C2C83D8}" type="pres">
      <dgm:prSet presAssocID="{49D8173D-FBB1-47ED-BF7F-ED3C1C01CA3F}" presName="background" presStyleLbl="node0" presStyleIdx="0" presStyleCnt="3"/>
      <dgm:spPr/>
    </dgm:pt>
    <dgm:pt modelId="{A2CA2D5E-7B86-47DF-802B-B4C4C54D7D5E}" type="pres">
      <dgm:prSet presAssocID="{49D8173D-FBB1-47ED-BF7F-ED3C1C01CA3F}" presName="text" presStyleLbl="fgAcc0" presStyleIdx="0" presStyleCnt="3">
        <dgm:presLayoutVars>
          <dgm:chPref val="3"/>
        </dgm:presLayoutVars>
      </dgm:prSet>
      <dgm:spPr/>
    </dgm:pt>
    <dgm:pt modelId="{0B5425D5-4BF1-4A34-8718-F00114004C55}" type="pres">
      <dgm:prSet presAssocID="{49D8173D-FBB1-47ED-BF7F-ED3C1C01CA3F}" presName="hierChild2" presStyleCnt="0"/>
      <dgm:spPr/>
    </dgm:pt>
    <dgm:pt modelId="{7D7EABDB-B362-4FB2-BB42-FD8AF5814BBC}" type="pres">
      <dgm:prSet presAssocID="{20AAF017-8E3B-4501-BB71-2A1116D957FC}" presName="hierRoot1" presStyleCnt="0"/>
      <dgm:spPr/>
    </dgm:pt>
    <dgm:pt modelId="{14752F6F-B014-4467-919A-24269AD4AC5B}" type="pres">
      <dgm:prSet presAssocID="{20AAF017-8E3B-4501-BB71-2A1116D957FC}" presName="composite" presStyleCnt="0"/>
      <dgm:spPr/>
    </dgm:pt>
    <dgm:pt modelId="{5BEFD625-1E39-4291-8C7E-1AEEFD74F738}" type="pres">
      <dgm:prSet presAssocID="{20AAF017-8E3B-4501-BB71-2A1116D957FC}" presName="background" presStyleLbl="node0" presStyleIdx="1" presStyleCnt="3"/>
      <dgm:spPr/>
    </dgm:pt>
    <dgm:pt modelId="{74E38AD3-1DD3-41EC-8649-788F34D15FDB}" type="pres">
      <dgm:prSet presAssocID="{20AAF017-8E3B-4501-BB71-2A1116D957FC}" presName="text" presStyleLbl="fgAcc0" presStyleIdx="1" presStyleCnt="3">
        <dgm:presLayoutVars>
          <dgm:chPref val="3"/>
        </dgm:presLayoutVars>
      </dgm:prSet>
      <dgm:spPr/>
    </dgm:pt>
    <dgm:pt modelId="{E165DC49-5ADA-4C39-909F-F44BA1B598CF}" type="pres">
      <dgm:prSet presAssocID="{20AAF017-8E3B-4501-BB71-2A1116D957FC}" presName="hierChild2" presStyleCnt="0"/>
      <dgm:spPr/>
    </dgm:pt>
    <dgm:pt modelId="{514C6E64-316F-47A0-810B-E3B3440DF82E}" type="pres">
      <dgm:prSet presAssocID="{89269B45-D19C-4610-8915-CDEF2B9F6F75}" presName="hierRoot1" presStyleCnt="0"/>
      <dgm:spPr/>
    </dgm:pt>
    <dgm:pt modelId="{6CFC233B-8B94-4394-BB61-06C779465827}" type="pres">
      <dgm:prSet presAssocID="{89269B45-D19C-4610-8915-CDEF2B9F6F75}" presName="composite" presStyleCnt="0"/>
      <dgm:spPr/>
    </dgm:pt>
    <dgm:pt modelId="{1D23D255-B99F-48C5-8009-C34B2BCA5221}" type="pres">
      <dgm:prSet presAssocID="{89269B45-D19C-4610-8915-CDEF2B9F6F75}" presName="background" presStyleLbl="node0" presStyleIdx="2" presStyleCnt="3"/>
      <dgm:spPr/>
    </dgm:pt>
    <dgm:pt modelId="{3DF72740-2F20-48D1-992D-A4023643B306}" type="pres">
      <dgm:prSet presAssocID="{89269B45-D19C-4610-8915-CDEF2B9F6F75}" presName="text" presStyleLbl="fgAcc0" presStyleIdx="2" presStyleCnt="3">
        <dgm:presLayoutVars>
          <dgm:chPref val="3"/>
        </dgm:presLayoutVars>
      </dgm:prSet>
      <dgm:spPr/>
    </dgm:pt>
    <dgm:pt modelId="{080950DC-23CB-443B-9B3A-DCFF81A88825}" type="pres">
      <dgm:prSet presAssocID="{89269B45-D19C-4610-8915-CDEF2B9F6F75}" presName="hierChild2" presStyleCnt="0"/>
      <dgm:spPr/>
    </dgm:pt>
  </dgm:ptLst>
  <dgm:cxnLst>
    <dgm:cxn modelId="{BBC62C36-2E1B-4CE4-AEF0-4662126B4E82}" type="presOf" srcId="{89269B45-D19C-4610-8915-CDEF2B9F6F75}" destId="{3DF72740-2F20-48D1-992D-A4023643B306}" srcOrd="0" destOrd="0" presId="urn:microsoft.com/office/officeart/2005/8/layout/hierarchy1"/>
    <dgm:cxn modelId="{6771674E-CBCB-45FF-82D0-EE69B85B269C}" type="presOf" srcId="{20AAF017-8E3B-4501-BB71-2A1116D957FC}" destId="{74E38AD3-1DD3-41EC-8649-788F34D15FDB}" srcOrd="0" destOrd="0" presId="urn:microsoft.com/office/officeart/2005/8/layout/hierarchy1"/>
    <dgm:cxn modelId="{360661B1-1220-43AD-B9F3-0AEE1EF9625C}" type="presOf" srcId="{49D8173D-FBB1-47ED-BF7F-ED3C1C01CA3F}" destId="{A2CA2D5E-7B86-47DF-802B-B4C4C54D7D5E}" srcOrd="0" destOrd="0" presId="urn:microsoft.com/office/officeart/2005/8/layout/hierarchy1"/>
    <dgm:cxn modelId="{D07226B5-65A2-4648-A99F-2C30BD802365}" srcId="{801534F9-84BC-4293-A037-E2E0AAE9031A}" destId="{49D8173D-FBB1-47ED-BF7F-ED3C1C01CA3F}" srcOrd="0" destOrd="0" parTransId="{294BEDB8-B617-47FF-9298-1D01DD1F8022}" sibTransId="{34E5BFE8-788E-41E6-87DE-4E5B82062D00}"/>
    <dgm:cxn modelId="{6EE57EB7-749F-43D2-8D88-E6EA4CA34194}" srcId="{801534F9-84BC-4293-A037-E2E0AAE9031A}" destId="{89269B45-D19C-4610-8915-CDEF2B9F6F75}" srcOrd="2" destOrd="0" parTransId="{A3732B71-9B65-4E6F-ADC2-F97CB9C37597}" sibTransId="{DDFE65E0-A4C3-473B-9F2D-577977E23EAC}"/>
    <dgm:cxn modelId="{E77F08BC-6243-4D21-B6DC-2C1A72984278}" type="presOf" srcId="{801534F9-84BC-4293-A037-E2E0AAE9031A}" destId="{957FA50D-3B6D-4C5E-880D-4ACCE91D0ECE}" srcOrd="0" destOrd="0" presId="urn:microsoft.com/office/officeart/2005/8/layout/hierarchy1"/>
    <dgm:cxn modelId="{1B3D1FF1-DF89-46B3-979D-5888746C51BE}" srcId="{801534F9-84BC-4293-A037-E2E0AAE9031A}" destId="{20AAF017-8E3B-4501-BB71-2A1116D957FC}" srcOrd="1" destOrd="0" parTransId="{DE2C0639-0BE8-4750-981D-BBCB41DF4C54}" sibTransId="{D86DB1B4-F256-408C-8B4E-28074678582D}"/>
    <dgm:cxn modelId="{3A5A4229-C97D-4921-AFE1-7735EABCAFAD}" type="presParOf" srcId="{957FA50D-3B6D-4C5E-880D-4ACCE91D0ECE}" destId="{3462FC34-EB36-4273-AB1A-FE91BA6E49DD}" srcOrd="0" destOrd="0" presId="urn:microsoft.com/office/officeart/2005/8/layout/hierarchy1"/>
    <dgm:cxn modelId="{D1300A1B-E8A9-40AD-8071-57B70C33CFB6}" type="presParOf" srcId="{3462FC34-EB36-4273-AB1A-FE91BA6E49DD}" destId="{8523AA1F-F5E6-4BE7-A275-215C8E0D58F6}" srcOrd="0" destOrd="0" presId="urn:microsoft.com/office/officeart/2005/8/layout/hierarchy1"/>
    <dgm:cxn modelId="{F56C1845-8A6F-495C-A1E3-C6FF03E97940}" type="presParOf" srcId="{8523AA1F-F5E6-4BE7-A275-215C8E0D58F6}" destId="{E38C68CA-2F6D-47B1-B115-99EA7C2C83D8}" srcOrd="0" destOrd="0" presId="urn:microsoft.com/office/officeart/2005/8/layout/hierarchy1"/>
    <dgm:cxn modelId="{4C2A3CD2-A18D-4E35-BEBD-0311D26E11D2}" type="presParOf" srcId="{8523AA1F-F5E6-4BE7-A275-215C8E0D58F6}" destId="{A2CA2D5E-7B86-47DF-802B-B4C4C54D7D5E}" srcOrd="1" destOrd="0" presId="urn:microsoft.com/office/officeart/2005/8/layout/hierarchy1"/>
    <dgm:cxn modelId="{C71C9E8A-292D-4333-90C6-046FBA80DD9F}" type="presParOf" srcId="{3462FC34-EB36-4273-AB1A-FE91BA6E49DD}" destId="{0B5425D5-4BF1-4A34-8718-F00114004C55}" srcOrd="1" destOrd="0" presId="urn:microsoft.com/office/officeart/2005/8/layout/hierarchy1"/>
    <dgm:cxn modelId="{F4AF77CF-E01C-4223-8A8A-454D89551F09}" type="presParOf" srcId="{957FA50D-3B6D-4C5E-880D-4ACCE91D0ECE}" destId="{7D7EABDB-B362-4FB2-BB42-FD8AF5814BBC}" srcOrd="1" destOrd="0" presId="urn:microsoft.com/office/officeart/2005/8/layout/hierarchy1"/>
    <dgm:cxn modelId="{9A850E79-BDE8-4237-978C-BB1F486D2867}" type="presParOf" srcId="{7D7EABDB-B362-4FB2-BB42-FD8AF5814BBC}" destId="{14752F6F-B014-4467-919A-24269AD4AC5B}" srcOrd="0" destOrd="0" presId="urn:microsoft.com/office/officeart/2005/8/layout/hierarchy1"/>
    <dgm:cxn modelId="{F96B9E37-24FB-4C20-B9AD-1E4C4BFF1392}" type="presParOf" srcId="{14752F6F-B014-4467-919A-24269AD4AC5B}" destId="{5BEFD625-1E39-4291-8C7E-1AEEFD74F738}" srcOrd="0" destOrd="0" presId="urn:microsoft.com/office/officeart/2005/8/layout/hierarchy1"/>
    <dgm:cxn modelId="{3FE1B4DE-7CAE-4A8F-AF0E-D732478CB589}" type="presParOf" srcId="{14752F6F-B014-4467-919A-24269AD4AC5B}" destId="{74E38AD3-1DD3-41EC-8649-788F34D15FDB}" srcOrd="1" destOrd="0" presId="urn:microsoft.com/office/officeart/2005/8/layout/hierarchy1"/>
    <dgm:cxn modelId="{85AAB123-FDC0-4D81-98BC-F1DB7AA9E1B8}" type="presParOf" srcId="{7D7EABDB-B362-4FB2-BB42-FD8AF5814BBC}" destId="{E165DC49-5ADA-4C39-909F-F44BA1B598CF}" srcOrd="1" destOrd="0" presId="urn:microsoft.com/office/officeart/2005/8/layout/hierarchy1"/>
    <dgm:cxn modelId="{370978D1-FBF3-4760-82C3-2CA973A841FD}" type="presParOf" srcId="{957FA50D-3B6D-4C5E-880D-4ACCE91D0ECE}" destId="{514C6E64-316F-47A0-810B-E3B3440DF82E}" srcOrd="2" destOrd="0" presId="urn:microsoft.com/office/officeart/2005/8/layout/hierarchy1"/>
    <dgm:cxn modelId="{49814706-ECDC-4079-9B98-677F31C289E7}" type="presParOf" srcId="{514C6E64-316F-47A0-810B-E3B3440DF82E}" destId="{6CFC233B-8B94-4394-BB61-06C779465827}" srcOrd="0" destOrd="0" presId="urn:microsoft.com/office/officeart/2005/8/layout/hierarchy1"/>
    <dgm:cxn modelId="{05497796-13F4-4B85-A7BE-3F72789A7FC4}" type="presParOf" srcId="{6CFC233B-8B94-4394-BB61-06C779465827}" destId="{1D23D255-B99F-48C5-8009-C34B2BCA5221}" srcOrd="0" destOrd="0" presId="urn:microsoft.com/office/officeart/2005/8/layout/hierarchy1"/>
    <dgm:cxn modelId="{CA32B584-14E1-4D2C-B912-2D45A67C9B87}" type="presParOf" srcId="{6CFC233B-8B94-4394-BB61-06C779465827}" destId="{3DF72740-2F20-48D1-992D-A4023643B306}" srcOrd="1" destOrd="0" presId="urn:microsoft.com/office/officeart/2005/8/layout/hierarchy1"/>
    <dgm:cxn modelId="{85FDBBE7-7716-4863-93D5-827BE988739A}" type="presParOf" srcId="{514C6E64-316F-47A0-810B-E3B3440DF82E}" destId="{080950DC-23CB-443B-9B3A-DCFF81A888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042E2-73A9-4EC7-968D-139D4418E255}"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84944A23-F470-4E87-A110-2F32A7C380EA}">
      <dgm:prSet/>
      <dgm:spPr/>
      <dgm:t>
        <a:bodyPr/>
        <a:lstStyle/>
        <a:p>
          <a:pPr>
            <a:defRPr cap="all"/>
          </a:pPr>
          <a:r>
            <a:rPr lang="en-US" dirty="0"/>
            <a:t>A Neural network is a mathematical function</a:t>
          </a:r>
        </a:p>
      </dgm:t>
    </dgm:pt>
    <dgm:pt modelId="{484C9837-A473-4F5A-B838-A94EF2BE6D74}" type="parTrans" cxnId="{2D2D4FB2-B35C-4126-A68C-E4C63A9E19B3}">
      <dgm:prSet/>
      <dgm:spPr/>
      <dgm:t>
        <a:bodyPr/>
        <a:lstStyle/>
        <a:p>
          <a:endParaRPr lang="en-US"/>
        </a:p>
      </dgm:t>
    </dgm:pt>
    <dgm:pt modelId="{2BC85E16-1766-4D7C-A2F6-15CC3916DF5F}" type="sibTrans" cxnId="{2D2D4FB2-B35C-4126-A68C-E4C63A9E19B3}">
      <dgm:prSet/>
      <dgm:spPr/>
      <dgm:t>
        <a:bodyPr/>
        <a:lstStyle/>
        <a:p>
          <a:endParaRPr lang="en-US"/>
        </a:p>
      </dgm:t>
    </dgm:pt>
    <dgm:pt modelId="{B2FFC570-3FF6-4ED9-8D85-DC14426E7169}">
      <dgm:prSet/>
      <dgm:spPr/>
      <dgm:t>
        <a:bodyPr/>
        <a:lstStyle/>
        <a:p>
          <a:pPr>
            <a:defRPr cap="all"/>
          </a:pPr>
          <a:r>
            <a:rPr lang="en-US" dirty="0"/>
            <a:t>Composed of Layers, with “trainable” Parameters</a:t>
          </a:r>
        </a:p>
      </dgm:t>
    </dgm:pt>
    <dgm:pt modelId="{23B631B7-6E50-4AC0-BCB1-E90C8D40C11D}" type="parTrans" cxnId="{FE3AC09C-4440-4557-8E0C-A5111C27CB8D}">
      <dgm:prSet/>
      <dgm:spPr/>
      <dgm:t>
        <a:bodyPr/>
        <a:lstStyle/>
        <a:p>
          <a:endParaRPr lang="en-US"/>
        </a:p>
      </dgm:t>
    </dgm:pt>
    <dgm:pt modelId="{B3A390BA-B80E-408F-9CA8-81E87D6DD69A}" type="sibTrans" cxnId="{FE3AC09C-4440-4557-8E0C-A5111C27CB8D}">
      <dgm:prSet/>
      <dgm:spPr/>
      <dgm:t>
        <a:bodyPr/>
        <a:lstStyle/>
        <a:p>
          <a:endParaRPr lang="en-US"/>
        </a:p>
      </dgm:t>
    </dgm:pt>
    <dgm:pt modelId="{0E9A7A0C-9F91-4BB9-814A-6D6E75FABDF2}">
      <dgm:prSet/>
      <dgm:spPr/>
      <dgm:t>
        <a:bodyPr/>
        <a:lstStyle/>
        <a:p>
          <a:pPr>
            <a:defRPr cap="all"/>
          </a:pPr>
          <a:r>
            <a:rPr lang="en-US"/>
            <a:t>Transform an Input Array into an Output Array</a:t>
          </a:r>
        </a:p>
      </dgm:t>
    </dgm:pt>
    <dgm:pt modelId="{A96533A9-5496-4335-8C10-9C3EBC8AD6F2}" type="parTrans" cxnId="{62F93E93-73F1-4594-874B-7B5408F310C9}">
      <dgm:prSet/>
      <dgm:spPr/>
      <dgm:t>
        <a:bodyPr/>
        <a:lstStyle/>
        <a:p>
          <a:endParaRPr lang="en-US"/>
        </a:p>
      </dgm:t>
    </dgm:pt>
    <dgm:pt modelId="{94749ACD-8FE8-4742-95F8-4A13A51EB44A}" type="sibTrans" cxnId="{62F93E93-73F1-4594-874B-7B5408F310C9}">
      <dgm:prSet/>
      <dgm:spPr/>
      <dgm:t>
        <a:bodyPr/>
        <a:lstStyle/>
        <a:p>
          <a:endParaRPr lang="en-US"/>
        </a:p>
      </dgm:t>
    </dgm:pt>
    <dgm:pt modelId="{7EB63995-B37E-4641-823C-7D1382528A47}" type="pres">
      <dgm:prSet presAssocID="{D54042E2-73A9-4EC7-968D-139D4418E255}" presName="root" presStyleCnt="0">
        <dgm:presLayoutVars>
          <dgm:dir/>
          <dgm:resizeHandles val="exact"/>
        </dgm:presLayoutVars>
      </dgm:prSet>
      <dgm:spPr/>
    </dgm:pt>
    <dgm:pt modelId="{34C6D9A5-0063-48E8-B5CF-E04C087FE562}" type="pres">
      <dgm:prSet presAssocID="{84944A23-F470-4E87-A110-2F32A7C380EA}" presName="compNode" presStyleCnt="0"/>
      <dgm:spPr/>
    </dgm:pt>
    <dgm:pt modelId="{A87509F2-7161-4307-A877-DA8D51E95FF6}" type="pres">
      <dgm:prSet presAssocID="{84944A23-F470-4E87-A110-2F32A7C380EA}" presName="iconBgRect" presStyleLbl="bgShp" presStyleIdx="0" presStyleCnt="3"/>
      <dgm:spPr/>
    </dgm:pt>
    <dgm:pt modelId="{60AD965A-9292-4565-8C34-90C33F0D5A7B}" type="pres">
      <dgm:prSet presAssocID="{84944A23-F470-4E87-A110-2F32A7C380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4AFCCF8E-4962-431F-85A7-37E00915C793}" type="pres">
      <dgm:prSet presAssocID="{84944A23-F470-4E87-A110-2F32A7C380EA}" presName="spaceRect" presStyleCnt="0"/>
      <dgm:spPr/>
    </dgm:pt>
    <dgm:pt modelId="{34F035C7-C13D-446F-B929-B34622CDA4BA}" type="pres">
      <dgm:prSet presAssocID="{84944A23-F470-4E87-A110-2F32A7C380EA}" presName="textRect" presStyleLbl="revTx" presStyleIdx="0" presStyleCnt="3">
        <dgm:presLayoutVars>
          <dgm:chMax val="1"/>
          <dgm:chPref val="1"/>
        </dgm:presLayoutVars>
      </dgm:prSet>
      <dgm:spPr/>
    </dgm:pt>
    <dgm:pt modelId="{E2E7CEA1-F5FB-4946-A686-D767A08BBC40}" type="pres">
      <dgm:prSet presAssocID="{2BC85E16-1766-4D7C-A2F6-15CC3916DF5F}" presName="sibTrans" presStyleCnt="0"/>
      <dgm:spPr/>
    </dgm:pt>
    <dgm:pt modelId="{F21DE5AD-6FC1-4CEE-8EF6-DE1D167E829F}" type="pres">
      <dgm:prSet presAssocID="{B2FFC570-3FF6-4ED9-8D85-DC14426E7169}" presName="compNode" presStyleCnt="0"/>
      <dgm:spPr/>
    </dgm:pt>
    <dgm:pt modelId="{DB632D0B-A0BC-44E4-BBD2-272601A49F69}" type="pres">
      <dgm:prSet presAssocID="{B2FFC570-3FF6-4ED9-8D85-DC14426E7169}" presName="iconBgRect" presStyleLbl="bgShp" presStyleIdx="1" presStyleCnt="3"/>
      <dgm:spPr/>
    </dgm:pt>
    <dgm:pt modelId="{CE3215C6-EE21-4573-8E8A-96AD510AC65D}" type="pres">
      <dgm:prSet presAssocID="{B2FFC570-3FF6-4ED9-8D85-DC14426E71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64F8791A-7F2A-49EF-9BC7-43E24B08B599}" type="pres">
      <dgm:prSet presAssocID="{B2FFC570-3FF6-4ED9-8D85-DC14426E7169}" presName="spaceRect" presStyleCnt="0"/>
      <dgm:spPr/>
    </dgm:pt>
    <dgm:pt modelId="{80CF7720-CBE6-4FCE-80A7-8A35F170D63C}" type="pres">
      <dgm:prSet presAssocID="{B2FFC570-3FF6-4ED9-8D85-DC14426E7169}" presName="textRect" presStyleLbl="revTx" presStyleIdx="1" presStyleCnt="3">
        <dgm:presLayoutVars>
          <dgm:chMax val="1"/>
          <dgm:chPref val="1"/>
        </dgm:presLayoutVars>
      </dgm:prSet>
      <dgm:spPr/>
    </dgm:pt>
    <dgm:pt modelId="{0FA35887-9092-427A-A556-8C99AAFDED8F}" type="pres">
      <dgm:prSet presAssocID="{B3A390BA-B80E-408F-9CA8-81E87D6DD69A}" presName="sibTrans" presStyleCnt="0"/>
      <dgm:spPr/>
    </dgm:pt>
    <dgm:pt modelId="{E978518E-C78B-4DA9-8E21-A65A784FB894}" type="pres">
      <dgm:prSet presAssocID="{0E9A7A0C-9F91-4BB9-814A-6D6E75FABDF2}" presName="compNode" presStyleCnt="0"/>
      <dgm:spPr/>
    </dgm:pt>
    <dgm:pt modelId="{0730B19F-6C21-48A6-943B-3D7C16E32321}" type="pres">
      <dgm:prSet presAssocID="{0E9A7A0C-9F91-4BB9-814A-6D6E75FABDF2}" presName="iconBgRect" presStyleLbl="bgShp" presStyleIdx="2" presStyleCnt="3"/>
      <dgm:spPr/>
    </dgm:pt>
    <dgm:pt modelId="{02A8A14C-6396-48FB-AC57-4576A34CCA88}" type="pres">
      <dgm:prSet presAssocID="{0E9A7A0C-9F91-4BB9-814A-6D6E75FABD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0012620-03DD-473F-906B-E44646F8D7AA}" type="pres">
      <dgm:prSet presAssocID="{0E9A7A0C-9F91-4BB9-814A-6D6E75FABDF2}" presName="spaceRect" presStyleCnt="0"/>
      <dgm:spPr/>
    </dgm:pt>
    <dgm:pt modelId="{85FBFC7C-B154-4660-AE5E-8CCAAC871B18}" type="pres">
      <dgm:prSet presAssocID="{0E9A7A0C-9F91-4BB9-814A-6D6E75FABDF2}" presName="textRect" presStyleLbl="revTx" presStyleIdx="2" presStyleCnt="3">
        <dgm:presLayoutVars>
          <dgm:chMax val="1"/>
          <dgm:chPref val="1"/>
        </dgm:presLayoutVars>
      </dgm:prSet>
      <dgm:spPr/>
    </dgm:pt>
  </dgm:ptLst>
  <dgm:cxnLst>
    <dgm:cxn modelId="{C7CD9027-5874-4686-AB5F-A53B7E4FDE72}" type="presOf" srcId="{84944A23-F470-4E87-A110-2F32A7C380EA}" destId="{34F035C7-C13D-446F-B929-B34622CDA4BA}" srcOrd="0" destOrd="0" presId="urn:microsoft.com/office/officeart/2018/5/layout/IconCircleLabelList"/>
    <dgm:cxn modelId="{17C4FA46-D09B-4FD4-8B33-2F3BD3139087}" type="presOf" srcId="{D54042E2-73A9-4EC7-968D-139D4418E255}" destId="{7EB63995-B37E-4641-823C-7D1382528A47}" srcOrd="0" destOrd="0" presId="urn:microsoft.com/office/officeart/2018/5/layout/IconCircleLabelList"/>
    <dgm:cxn modelId="{62F93E93-73F1-4594-874B-7B5408F310C9}" srcId="{D54042E2-73A9-4EC7-968D-139D4418E255}" destId="{0E9A7A0C-9F91-4BB9-814A-6D6E75FABDF2}" srcOrd="2" destOrd="0" parTransId="{A96533A9-5496-4335-8C10-9C3EBC8AD6F2}" sibTransId="{94749ACD-8FE8-4742-95F8-4A13A51EB44A}"/>
    <dgm:cxn modelId="{FE3AC09C-4440-4557-8E0C-A5111C27CB8D}" srcId="{D54042E2-73A9-4EC7-968D-139D4418E255}" destId="{B2FFC570-3FF6-4ED9-8D85-DC14426E7169}" srcOrd="1" destOrd="0" parTransId="{23B631B7-6E50-4AC0-BCB1-E90C8D40C11D}" sibTransId="{B3A390BA-B80E-408F-9CA8-81E87D6DD69A}"/>
    <dgm:cxn modelId="{2D2D4FB2-B35C-4126-A68C-E4C63A9E19B3}" srcId="{D54042E2-73A9-4EC7-968D-139D4418E255}" destId="{84944A23-F470-4E87-A110-2F32A7C380EA}" srcOrd="0" destOrd="0" parTransId="{484C9837-A473-4F5A-B838-A94EF2BE6D74}" sibTransId="{2BC85E16-1766-4D7C-A2F6-15CC3916DF5F}"/>
    <dgm:cxn modelId="{6C8E9DB9-8629-44E0-9D51-91F3BFBCE787}" type="presOf" srcId="{0E9A7A0C-9F91-4BB9-814A-6D6E75FABDF2}" destId="{85FBFC7C-B154-4660-AE5E-8CCAAC871B18}" srcOrd="0" destOrd="0" presId="urn:microsoft.com/office/officeart/2018/5/layout/IconCircleLabelList"/>
    <dgm:cxn modelId="{FC3949D5-227F-4C74-A574-8C37FB7CF79F}" type="presOf" srcId="{B2FFC570-3FF6-4ED9-8D85-DC14426E7169}" destId="{80CF7720-CBE6-4FCE-80A7-8A35F170D63C}" srcOrd="0" destOrd="0" presId="urn:microsoft.com/office/officeart/2018/5/layout/IconCircleLabelList"/>
    <dgm:cxn modelId="{4E355260-35FB-4EBE-B48F-01806C1048EA}" type="presParOf" srcId="{7EB63995-B37E-4641-823C-7D1382528A47}" destId="{34C6D9A5-0063-48E8-B5CF-E04C087FE562}" srcOrd="0" destOrd="0" presId="urn:microsoft.com/office/officeart/2018/5/layout/IconCircleLabelList"/>
    <dgm:cxn modelId="{78081456-7D75-4B2E-AA85-DC856AADCCB7}" type="presParOf" srcId="{34C6D9A5-0063-48E8-B5CF-E04C087FE562}" destId="{A87509F2-7161-4307-A877-DA8D51E95FF6}" srcOrd="0" destOrd="0" presId="urn:microsoft.com/office/officeart/2018/5/layout/IconCircleLabelList"/>
    <dgm:cxn modelId="{9E978AEC-73C9-497A-8691-6C07EB7C8EFC}" type="presParOf" srcId="{34C6D9A5-0063-48E8-B5CF-E04C087FE562}" destId="{60AD965A-9292-4565-8C34-90C33F0D5A7B}" srcOrd="1" destOrd="0" presId="urn:microsoft.com/office/officeart/2018/5/layout/IconCircleLabelList"/>
    <dgm:cxn modelId="{61150DE6-2C63-4F14-8BF9-D25A67DEFB23}" type="presParOf" srcId="{34C6D9A5-0063-48E8-B5CF-E04C087FE562}" destId="{4AFCCF8E-4962-431F-85A7-37E00915C793}" srcOrd="2" destOrd="0" presId="urn:microsoft.com/office/officeart/2018/5/layout/IconCircleLabelList"/>
    <dgm:cxn modelId="{E85584DC-2B33-4056-8879-7453DAD5211E}" type="presParOf" srcId="{34C6D9A5-0063-48E8-B5CF-E04C087FE562}" destId="{34F035C7-C13D-446F-B929-B34622CDA4BA}" srcOrd="3" destOrd="0" presId="urn:microsoft.com/office/officeart/2018/5/layout/IconCircleLabelList"/>
    <dgm:cxn modelId="{6D540E31-FB20-4EC9-AEE5-C8ACCF512F50}" type="presParOf" srcId="{7EB63995-B37E-4641-823C-7D1382528A47}" destId="{E2E7CEA1-F5FB-4946-A686-D767A08BBC40}" srcOrd="1" destOrd="0" presId="urn:microsoft.com/office/officeart/2018/5/layout/IconCircleLabelList"/>
    <dgm:cxn modelId="{7836C27B-5290-4C31-9A15-C9972EA8D674}" type="presParOf" srcId="{7EB63995-B37E-4641-823C-7D1382528A47}" destId="{F21DE5AD-6FC1-4CEE-8EF6-DE1D167E829F}" srcOrd="2" destOrd="0" presId="urn:microsoft.com/office/officeart/2018/5/layout/IconCircleLabelList"/>
    <dgm:cxn modelId="{1D2FF7E3-F35B-4AA9-B4DF-B17AA9AA1D6F}" type="presParOf" srcId="{F21DE5AD-6FC1-4CEE-8EF6-DE1D167E829F}" destId="{DB632D0B-A0BC-44E4-BBD2-272601A49F69}" srcOrd="0" destOrd="0" presId="urn:microsoft.com/office/officeart/2018/5/layout/IconCircleLabelList"/>
    <dgm:cxn modelId="{91A674B0-B90C-4FB0-B825-EA679D4704BF}" type="presParOf" srcId="{F21DE5AD-6FC1-4CEE-8EF6-DE1D167E829F}" destId="{CE3215C6-EE21-4573-8E8A-96AD510AC65D}" srcOrd="1" destOrd="0" presId="urn:microsoft.com/office/officeart/2018/5/layout/IconCircleLabelList"/>
    <dgm:cxn modelId="{1C3F4617-95B2-4579-8367-EAAA56EB3EDF}" type="presParOf" srcId="{F21DE5AD-6FC1-4CEE-8EF6-DE1D167E829F}" destId="{64F8791A-7F2A-49EF-9BC7-43E24B08B599}" srcOrd="2" destOrd="0" presId="urn:microsoft.com/office/officeart/2018/5/layout/IconCircleLabelList"/>
    <dgm:cxn modelId="{7AE8D476-9CC5-412E-A6C5-ADF74240E015}" type="presParOf" srcId="{F21DE5AD-6FC1-4CEE-8EF6-DE1D167E829F}" destId="{80CF7720-CBE6-4FCE-80A7-8A35F170D63C}" srcOrd="3" destOrd="0" presId="urn:microsoft.com/office/officeart/2018/5/layout/IconCircleLabelList"/>
    <dgm:cxn modelId="{9716BD1B-01E7-49E2-BE89-59A68C7FEAA6}" type="presParOf" srcId="{7EB63995-B37E-4641-823C-7D1382528A47}" destId="{0FA35887-9092-427A-A556-8C99AAFDED8F}" srcOrd="3" destOrd="0" presId="urn:microsoft.com/office/officeart/2018/5/layout/IconCircleLabelList"/>
    <dgm:cxn modelId="{C7934DD4-D35C-49FD-9B69-14BC6E351856}" type="presParOf" srcId="{7EB63995-B37E-4641-823C-7D1382528A47}" destId="{E978518E-C78B-4DA9-8E21-A65A784FB894}" srcOrd="4" destOrd="0" presId="urn:microsoft.com/office/officeart/2018/5/layout/IconCircleLabelList"/>
    <dgm:cxn modelId="{13A1B646-E9F5-41A4-A545-6555D93B2DCD}" type="presParOf" srcId="{E978518E-C78B-4DA9-8E21-A65A784FB894}" destId="{0730B19F-6C21-48A6-943B-3D7C16E32321}" srcOrd="0" destOrd="0" presId="urn:microsoft.com/office/officeart/2018/5/layout/IconCircleLabelList"/>
    <dgm:cxn modelId="{EA9760A7-E35E-49B0-A6BC-82E2CF6C8EFA}" type="presParOf" srcId="{E978518E-C78B-4DA9-8E21-A65A784FB894}" destId="{02A8A14C-6396-48FB-AC57-4576A34CCA88}" srcOrd="1" destOrd="0" presId="urn:microsoft.com/office/officeart/2018/5/layout/IconCircleLabelList"/>
    <dgm:cxn modelId="{CF6B63DE-722A-44DC-B4B9-13698E0EAC93}" type="presParOf" srcId="{E978518E-C78B-4DA9-8E21-A65A784FB894}" destId="{A0012620-03DD-473F-906B-E44646F8D7AA}" srcOrd="2" destOrd="0" presId="urn:microsoft.com/office/officeart/2018/5/layout/IconCircleLabelList"/>
    <dgm:cxn modelId="{30E3262E-D5E9-4F6E-B282-E3F69120E326}" type="presParOf" srcId="{E978518E-C78B-4DA9-8E21-A65A784FB894}" destId="{85FBFC7C-B154-4660-AE5E-8CCAAC871B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CAA26-9D9C-4392-A69B-7E6C6737042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2886011A-3822-42C2-9C10-5AE8F4081245}">
      <dgm:prSet/>
      <dgm:spPr/>
      <dgm:t>
        <a:bodyPr/>
        <a:lstStyle/>
        <a:p>
          <a:pPr>
            <a:defRPr b="1"/>
          </a:pPr>
          <a:r>
            <a:rPr lang="en-US"/>
            <a:t>We map a set of inputs to a qualitative output</a:t>
          </a:r>
        </a:p>
      </dgm:t>
    </dgm:pt>
    <dgm:pt modelId="{6430EDD1-252B-4E13-A94E-18D211BC0A54}" type="parTrans" cxnId="{DBF4FEF6-777A-4BA4-A02C-63E9DD1C66C5}">
      <dgm:prSet/>
      <dgm:spPr/>
      <dgm:t>
        <a:bodyPr/>
        <a:lstStyle/>
        <a:p>
          <a:endParaRPr lang="en-US"/>
        </a:p>
      </dgm:t>
    </dgm:pt>
    <dgm:pt modelId="{EB8E95D0-4FCC-43C5-9A96-B6CB5A46FE3F}" type="sibTrans" cxnId="{DBF4FEF6-777A-4BA4-A02C-63E9DD1C66C5}">
      <dgm:prSet/>
      <dgm:spPr/>
      <dgm:t>
        <a:bodyPr/>
        <a:lstStyle/>
        <a:p>
          <a:endParaRPr lang="en-US"/>
        </a:p>
      </dgm:t>
    </dgm:pt>
    <dgm:pt modelId="{B3BE7AC7-18F9-4D07-97B7-A795F1256111}">
      <dgm:prSet/>
      <dgm:spPr/>
      <dgm:t>
        <a:bodyPr/>
        <a:lstStyle/>
        <a:p>
          <a:pPr>
            <a:defRPr b="1"/>
          </a:pPr>
          <a:r>
            <a:rPr lang="en-US"/>
            <a:t>We seek to “group” similar inputs </a:t>
          </a:r>
        </a:p>
      </dgm:t>
    </dgm:pt>
    <dgm:pt modelId="{65626D71-EB0C-4D5D-961C-3CBBC868FD35}" type="parTrans" cxnId="{F22E6E4B-D807-418B-8A58-AA564F8A55C3}">
      <dgm:prSet/>
      <dgm:spPr/>
      <dgm:t>
        <a:bodyPr/>
        <a:lstStyle/>
        <a:p>
          <a:endParaRPr lang="en-US"/>
        </a:p>
      </dgm:t>
    </dgm:pt>
    <dgm:pt modelId="{A27F571A-F94C-4786-B09F-FFC435B7B184}" type="sibTrans" cxnId="{F22E6E4B-D807-418B-8A58-AA564F8A55C3}">
      <dgm:prSet/>
      <dgm:spPr/>
      <dgm:t>
        <a:bodyPr/>
        <a:lstStyle/>
        <a:p>
          <a:endParaRPr lang="en-US"/>
        </a:p>
      </dgm:t>
    </dgm:pt>
    <dgm:pt modelId="{C43372CB-99E2-49A1-9B56-9A6B536D0040}">
      <dgm:prSet/>
      <dgm:spPr/>
      <dgm:t>
        <a:bodyPr/>
        <a:lstStyle/>
        <a:p>
          <a:endParaRPr lang="en-US" dirty="0"/>
        </a:p>
      </dgm:t>
    </dgm:pt>
    <dgm:pt modelId="{AAEA73B7-671D-48E2-94F8-8A16AF846D88}" type="parTrans" cxnId="{366217A8-FAF0-44DB-AFCE-2B2F90244610}">
      <dgm:prSet/>
      <dgm:spPr/>
      <dgm:t>
        <a:bodyPr/>
        <a:lstStyle/>
        <a:p>
          <a:endParaRPr lang="en-US"/>
        </a:p>
      </dgm:t>
    </dgm:pt>
    <dgm:pt modelId="{B01443FE-702F-4802-9032-76EBCBB89E0F}" type="sibTrans" cxnId="{366217A8-FAF0-44DB-AFCE-2B2F90244610}">
      <dgm:prSet/>
      <dgm:spPr/>
      <dgm:t>
        <a:bodyPr/>
        <a:lstStyle/>
        <a:p>
          <a:endParaRPr lang="en-US"/>
        </a:p>
      </dgm:t>
    </dgm:pt>
    <dgm:pt modelId="{824D55BF-A321-490C-99CA-38C8B70F0977}">
      <dgm:prSet/>
      <dgm:spPr/>
      <dgm:t>
        <a:bodyPr/>
        <a:lstStyle/>
        <a:p>
          <a:pPr>
            <a:defRPr b="1"/>
          </a:pPr>
          <a:r>
            <a:rPr lang="en-US" dirty="0"/>
            <a:t>This model is called a classifier</a:t>
          </a:r>
        </a:p>
      </dgm:t>
    </dgm:pt>
    <dgm:pt modelId="{58FD63B1-1CEF-4E58-99AD-EDE0DDB37AFF}" type="parTrans" cxnId="{F7D9F8BF-9511-44DF-93DD-1C3C0DB08DAD}">
      <dgm:prSet/>
      <dgm:spPr/>
      <dgm:t>
        <a:bodyPr/>
        <a:lstStyle/>
        <a:p>
          <a:endParaRPr lang="en-US"/>
        </a:p>
      </dgm:t>
    </dgm:pt>
    <dgm:pt modelId="{17489F60-AAEC-43C6-8772-541301EE5F3C}" type="sibTrans" cxnId="{F7D9F8BF-9511-44DF-93DD-1C3C0DB08DAD}">
      <dgm:prSet/>
      <dgm:spPr/>
      <dgm:t>
        <a:bodyPr/>
        <a:lstStyle/>
        <a:p>
          <a:endParaRPr lang="en-US"/>
        </a:p>
      </dgm:t>
    </dgm:pt>
    <dgm:pt modelId="{58F03394-4F90-4456-9399-8B13851A660C}" type="pres">
      <dgm:prSet presAssocID="{846CAA26-9D9C-4392-A69B-7E6C67370422}" presName="root" presStyleCnt="0">
        <dgm:presLayoutVars>
          <dgm:dir/>
          <dgm:resizeHandles val="exact"/>
        </dgm:presLayoutVars>
      </dgm:prSet>
      <dgm:spPr/>
    </dgm:pt>
    <dgm:pt modelId="{C8539A93-D715-4264-AAF8-51DBE404F558}" type="pres">
      <dgm:prSet presAssocID="{2886011A-3822-42C2-9C10-5AE8F4081245}" presName="compNode" presStyleCnt="0"/>
      <dgm:spPr/>
    </dgm:pt>
    <dgm:pt modelId="{375C86DA-8C51-46CE-AF98-3408EC55D1F2}" type="pres">
      <dgm:prSet presAssocID="{2886011A-3822-42C2-9C10-5AE8F40812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30909B8-35C1-4675-9AD5-B3C63F4AB08B}" type="pres">
      <dgm:prSet presAssocID="{2886011A-3822-42C2-9C10-5AE8F4081245}" presName="iconSpace" presStyleCnt="0"/>
      <dgm:spPr/>
    </dgm:pt>
    <dgm:pt modelId="{296BD7C2-7676-454A-87EF-B4F00B70C0AC}" type="pres">
      <dgm:prSet presAssocID="{2886011A-3822-42C2-9C10-5AE8F4081245}" presName="parTx" presStyleLbl="revTx" presStyleIdx="0" presStyleCnt="6">
        <dgm:presLayoutVars>
          <dgm:chMax val="0"/>
          <dgm:chPref val="0"/>
        </dgm:presLayoutVars>
      </dgm:prSet>
      <dgm:spPr/>
    </dgm:pt>
    <dgm:pt modelId="{E3E7CC82-6C51-438E-BBE9-0B814EFEAB5A}" type="pres">
      <dgm:prSet presAssocID="{2886011A-3822-42C2-9C10-5AE8F4081245}" presName="txSpace" presStyleCnt="0"/>
      <dgm:spPr/>
    </dgm:pt>
    <dgm:pt modelId="{DD86F229-0CCC-4ABE-9473-13B85CA98D3F}" type="pres">
      <dgm:prSet presAssocID="{2886011A-3822-42C2-9C10-5AE8F4081245}" presName="desTx" presStyleLbl="revTx" presStyleIdx="1" presStyleCnt="6">
        <dgm:presLayoutVars/>
      </dgm:prSet>
      <dgm:spPr/>
    </dgm:pt>
    <dgm:pt modelId="{34E60C9F-C0EB-443B-844D-6D5FE8E10185}" type="pres">
      <dgm:prSet presAssocID="{EB8E95D0-4FCC-43C5-9A96-B6CB5A46FE3F}" presName="sibTrans" presStyleCnt="0"/>
      <dgm:spPr/>
    </dgm:pt>
    <dgm:pt modelId="{F5BF9DBF-2900-4CB5-9773-A993B207024A}" type="pres">
      <dgm:prSet presAssocID="{B3BE7AC7-18F9-4D07-97B7-A795F1256111}" presName="compNode" presStyleCnt="0"/>
      <dgm:spPr/>
    </dgm:pt>
    <dgm:pt modelId="{F76D16AC-B5DD-432C-A7CA-FD79E96D0180}" type="pres">
      <dgm:prSet presAssocID="{B3BE7AC7-18F9-4D07-97B7-A795F1256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a:ext>
      </dgm:extLst>
    </dgm:pt>
    <dgm:pt modelId="{C91947C1-6FBA-4D97-9BAC-08093FE80A52}" type="pres">
      <dgm:prSet presAssocID="{B3BE7AC7-18F9-4D07-97B7-A795F1256111}" presName="iconSpace" presStyleCnt="0"/>
      <dgm:spPr/>
    </dgm:pt>
    <dgm:pt modelId="{18D35961-A102-482F-9084-E0A44F65637B}" type="pres">
      <dgm:prSet presAssocID="{B3BE7AC7-18F9-4D07-97B7-A795F1256111}" presName="parTx" presStyleLbl="revTx" presStyleIdx="2" presStyleCnt="6">
        <dgm:presLayoutVars>
          <dgm:chMax val="0"/>
          <dgm:chPref val="0"/>
        </dgm:presLayoutVars>
      </dgm:prSet>
      <dgm:spPr/>
    </dgm:pt>
    <dgm:pt modelId="{E79031BE-B2A6-4631-8C66-63602EB884DA}" type="pres">
      <dgm:prSet presAssocID="{B3BE7AC7-18F9-4D07-97B7-A795F1256111}" presName="txSpace" presStyleCnt="0"/>
      <dgm:spPr/>
    </dgm:pt>
    <dgm:pt modelId="{F18B81AD-92C4-45CD-9101-FF02246535A5}" type="pres">
      <dgm:prSet presAssocID="{B3BE7AC7-18F9-4D07-97B7-A795F1256111}" presName="desTx" presStyleLbl="revTx" presStyleIdx="3" presStyleCnt="6">
        <dgm:presLayoutVars/>
      </dgm:prSet>
      <dgm:spPr/>
    </dgm:pt>
    <dgm:pt modelId="{5F120E0E-3A35-48E9-A8A2-ACB7D9447997}" type="pres">
      <dgm:prSet presAssocID="{A27F571A-F94C-4786-B09F-FFC435B7B184}" presName="sibTrans" presStyleCnt="0"/>
      <dgm:spPr/>
    </dgm:pt>
    <dgm:pt modelId="{6C887FE2-F8B5-497D-A257-5481A2D616AF}" type="pres">
      <dgm:prSet presAssocID="{824D55BF-A321-490C-99CA-38C8B70F0977}" presName="compNode" presStyleCnt="0"/>
      <dgm:spPr/>
    </dgm:pt>
    <dgm:pt modelId="{9879BAE5-E34F-48AA-AC64-AF314DC973C1}" type="pres">
      <dgm:prSet presAssocID="{824D55BF-A321-490C-99CA-38C8B70F09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agement"/>
        </a:ext>
      </dgm:extLst>
    </dgm:pt>
    <dgm:pt modelId="{28E8AD31-9A8E-4C88-99BD-7C7A094C5C2F}" type="pres">
      <dgm:prSet presAssocID="{824D55BF-A321-490C-99CA-38C8B70F0977}" presName="iconSpace" presStyleCnt="0"/>
      <dgm:spPr/>
    </dgm:pt>
    <dgm:pt modelId="{3260E351-45D0-41E5-8D2D-23AEC2502671}" type="pres">
      <dgm:prSet presAssocID="{824D55BF-A321-490C-99CA-38C8B70F0977}" presName="parTx" presStyleLbl="revTx" presStyleIdx="4" presStyleCnt="6">
        <dgm:presLayoutVars>
          <dgm:chMax val="0"/>
          <dgm:chPref val="0"/>
        </dgm:presLayoutVars>
      </dgm:prSet>
      <dgm:spPr/>
    </dgm:pt>
    <dgm:pt modelId="{61BF69C7-C04A-40C8-87BC-71A9DA38D098}" type="pres">
      <dgm:prSet presAssocID="{824D55BF-A321-490C-99CA-38C8B70F0977}" presName="txSpace" presStyleCnt="0"/>
      <dgm:spPr/>
    </dgm:pt>
    <dgm:pt modelId="{EA9D1990-C1E9-4F34-8ED1-ABD7FB4F619B}" type="pres">
      <dgm:prSet presAssocID="{824D55BF-A321-490C-99CA-38C8B70F0977}" presName="desTx" presStyleLbl="revTx" presStyleIdx="5" presStyleCnt="6">
        <dgm:presLayoutVars/>
      </dgm:prSet>
      <dgm:spPr/>
    </dgm:pt>
  </dgm:ptLst>
  <dgm:cxnLst>
    <dgm:cxn modelId="{832DE51C-5880-472C-AE0D-899035A2D024}" type="presOf" srcId="{846CAA26-9D9C-4392-A69B-7E6C67370422}" destId="{58F03394-4F90-4456-9399-8B13851A660C}" srcOrd="0" destOrd="0" presId="urn:microsoft.com/office/officeart/2018/2/layout/IconLabelDescriptionList"/>
    <dgm:cxn modelId="{B61A6561-522F-41F2-9C4E-CA68075D5996}" type="presOf" srcId="{B3BE7AC7-18F9-4D07-97B7-A795F1256111}" destId="{18D35961-A102-482F-9084-E0A44F65637B}" srcOrd="0" destOrd="0" presId="urn:microsoft.com/office/officeart/2018/2/layout/IconLabelDescriptionList"/>
    <dgm:cxn modelId="{800E2C45-E9FF-41E1-B494-3A8898AE6A86}" type="presOf" srcId="{2886011A-3822-42C2-9C10-5AE8F4081245}" destId="{296BD7C2-7676-454A-87EF-B4F00B70C0AC}" srcOrd="0" destOrd="0" presId="urn:microsoft.com/office/officeart/2018/2/layout/IconLabelDescriptionList"/>
    <dgm:cxn modelId="{F22E6E4B-D807-418B-8A58-AA564F8A55C3}" srcId="{846CAA26-9D9C-4392-A69B-7E6C67370422}" destId="{B3BE7AC7-18F9-4D07-97B7-A795F1256111}" srcOrd="1" destOrd="0" parTransId="{65626D71-EB0C-4D5D-961C-3CBBC868FD35}" sibTransId="{A27F571A-F94C-4786-B09F-FFC435B7B184}"/>
    <dgm:cxn modelId="{9530A08F-74B0-4081-B7BC-F4B8CF6B56B3}" type="presOf" srcId="{824D55BF-A321-490C-99CA-38C8B70F0977}" destId="{3260E351-45D0-41E5-8D2D-23AEC2502671}" srcOrd="0" destOrd="0" presId="urn:microsoft.com/office/officeart/2018/2/layout/IconLabelDescriptionList"/>
    <dgm:cxn modelId="{366217A8-FAF0-44DB-AFCE-2B2F90244610}" srcId="{B3BE7AC7-18F9-4D07-97B7-A795F1256111}" destId="{C43372CB-99E2-49A1-9B56-9A6B536D0040}" srcOrd="0" destOrd="0" parTransId="{AAEA73B7-671D-48E2-94F8-8A16AF846D88}" sibTransId="{B01443FE-702F-4802-9032-76EBCBB89E0F}"/>
    <dgm:cxn modelId="{F7D9F8BF-9511-44DF-93DD-1C3C0DB08DAD}" srcId="{846CAA26-9D9C-4392-A69B-7E6C67370422}" destId="{824D55BF-A321-490C-99CA-38C8B70F0977}" srcOrd="2" destOrd="0" parTransId="{58FD63B1-1CEF-4E58-99AD-EDE0DDB37AFF}" sibTransId="{17489F60-AAEC-43C6-8772-541301EE5F3C}"/>
    <dgm:cxn modelId="{8E2F98C2-7634-4020-B891-9F523CC961DF}" type="presOf" srcId="{C43372CB-99E2-49A1-9B56-9A6B536D0040}" destId="{F18B81AD-92C4-45CD-9101-FF02246535A5}" srcOrd="0" destOrd="0" presId="urn:microsoft.com/office/officeart/2018/2/layout/IconLabelDescriptionList"/>
    <dgm:cxn modelId="{DBF4FEF6-777A-4BA4-A02C-63E9DD1C66C5}" srcId="{846CAA26-9D9C-4392-A69B-7E6C67370422}" destId="{2886011A-3822-42C2-9C10-5AE8F4081245}" srcOrd="0" destOrd="0" parTransId="{6430EDD1-252B-4E13-A94E-18D211BC0A54}" sibTransId="{EB8E95D0-4FCC-43C5-9A96-B6CB5A46FE3F}"/>
    <dgm:cxn modelId="{04BC50D8-B077-4890-87C9-A779FD521555}" type="presParOf" srcId="{58F03394-4F90-4456-9399-8B13851A660C}" destId="{C8539A93-D715-4264-AAF8-51DBE404F558}" srcOrd="0" destOrd="0" presId="urn:microsoft.com/office/officeart/2018/2/layout/IconLabelDescriptionList"/>
    <dgm:cxn modelId="{935DDC81-845F-405A-AE7D-A1DB1454EAD8}" type="presParOf" srcId="{C8539A93-D715-4264-AAF8-51DBE404F558}" destId="{375C86DA-8C51-46CE-AF98-3408EC55D1F2}" srcOrd="0" destOrd="0" presId="urn:microsoft.com/office/officeart/2018/2/layout/IconLabelDescriptionList"/>
    <dgm:cxn modelId="{B41F4FE2-1DD0-4E7D-A80B-C2985D8E3F80}" type="presParOf" srcId="{C8539A93-D715-4264-AAF8-51DBE404F558}" destId="{030909B8-35C1-4675-9AD5-B3C63F4AB08B}" srcOrd="1" destOrd="0" presId="urn:microsoft.com/office/officeart/2018/2/layout/IconLabelDescriptionList"/>
    <dgm:cxn modelId="{CC708BA8-6F9C-4FEC-AD39-0073639E1C6B}" type="presParOf" srcId="{C8539A93-D715-4264-AAF8-51DBE404F558}" destId="{296BD7C2-7676-454A-87EF-B4F00B70C0AC}" srcOrd="2" destOrd="0" presId="urn:microsoft.com/office/officeart/2018/2/layout/IconLabelDescriptionList"/>
    <dgm:cxn modelId="{D1A78718-4980-4FAD-B678-F77E0EB6E5AD}" type="presParOf" srcId="{C8539A93-D715-4264-AAF8-51DBE404F558}" destId="{E3E7CC82-6C51-438E-BBE9-0B814EFEAB5A}" srcOrd="3" destOrd="0" presId="urn:microsoft.com/office/officeart/2018/2/layout/IconLabelDescriptionList"/>
    <dgm:cxn modelId="{97FAC98D-E303-498E-A10F-4FBDD266DDC4}" type="presParOf" srcId="{C8539A93-D715-4264-AAF8-51DBE404F558}" destId="{DD86F229-0CCC-4ABE-9473-13B85CA98D3F}" srcOrd="4" destOrd="0" presId="urn:microsoft.com/office/officeart/2018/2/layout/IconLabelDescriptionList"/>
    <dgm:cxn modelId="{A71D0BE5-BB29-4508-A1A8-6850256E8F74}" type="presParOf" srcId="{58F03394-4F90-4456-9399-8B13851A660C}" destId="{34E60C9F-C0EB-443B-844D-6D5FE8E10185}" srcOrd="1" destOrd="0" presId="urn:microsoft.com/office/officeart/2018/2/layout/IconLabelDescriptionList"/>
    <dgm:cxn modelId="{E7E95A05-5EC4-46D8-9B56-5520AEB7D656}" type="presParOf" srcId="{58F03394-4F90-4456-9399-8B13851A660C}" destId="{F5BF9DBF-2900-4CB5-9773-A993B207024A}" srcOrd="2" destOrd="0" presId="urn:microsoft.com/office/officeart/2018/2/layout/IconLabelDescriptionList"/>
    <dgm:cxn modelId="{B72F2D4B-B9B4-4D04-815B-DC311E4CBFDF}" type="presParOf" srcId="{F5BF9DBF-2900-4CB5-9773-A993B207024A}" destId="{F76D16AC-B5DD-432C-A7CA-FD79E96D0180}" srcOrd="0" destOrd="0" presId="urn:microsoft.com/office/officeart/2018/2/layout/IconLabelDescriptionList"/>
    <dgm:cxn modelId="{96FEFD9E-F2C8-4A5F-A39A-9F4734455A13}" type="presParOf" srcId="{F5BF9DBF-2900-4CB5-9773-A993B207024A}" destId="{C91947C1-6FBA-4D97-9BAC-08093FE80A52}" srcOrd="1" destOrd="0" presId="urn:microsoft.com/office/officeart/2018/2/layout/IconLabelDescriptionList"/>
    <dgm:cxn modelId="{F8315895-B530-419D-A54A-8A17CCF8A621}" type="presParOf" srcId="{F5BF9DBF-2900-4CB5-9773-A993B207024A}" destId="{18D35961-A102-482F-9084-E0A44F65637B}" srcOrd="2" destOrd="0" presId="urn:microsoft.com/office/officeart/2018/2/layout/IconLabelDescriptionList"/>
    <dgm:cxn modelId="{EA58487A-93F0-463B-AA3D-48BE2A274D8C}" type="presParOf" srcId="{F5BF9DBF-2900-4CB5-9773-A993B207024A}" destId="{E79031BE-B2A6-4631-8C66-63602EB884DA}" srcOrd="3" destOrd="0" presId="urn:microsoft.com/office/officeart/2018/2/layout/IconLabelDescriptionList"/>
    <dgm:cxn modelId="{3A2B4092-E251-442D-9567-B24D0A2DEEFB}" type="presParOf" srcId="{F5BF9DBF-2900-4CB5-9773-A993B207024A}" destId="{F18B81AD-92C4-45CD-9101-FF02246535A5}" srcOrd="4" destOrd="0" presId="urn:microsoft.com/office/officeart/2018/2/layout/IconLabelDescriptionList"/>
    <dgm:cxn modelId="{2CD59C6C-0C37-41FA-9D56-274147FE9B98}" type="presParOf" srcId="{58F03394-4F90-4456-9399-8B13851A660C}" destId="{5F120E0E-3A35-48E9-A8A2-ACB7D9447997}" srcOrd="3" destOrd="0" presId="urn:microsoft.com/office/officeart/2018/2/layout/IconLabelDescriptionList"/>
    <dgm:cxn modelId="{68493367-C022-44ED-AACF-7A19617450EE}" type="presParOf" srcId="{58F03394-4F90-4456-9399-8B13851A660C}" destId="{6C887FE2-F8B5-497D-A257-5481A2D616AF}" srcOrd="4" destOrd="0" presId="urn:microsoft.com/office/officeart/2018/2/layout/IconLabelDescriptionList"/>
    <dgm:cxn modelId="{3E63118F-9D25-47D9-BEDA-E6F83FF6047D}" type="presParOf" srcId="{6C887FE2-F8B5-497D-A257-5481A2D616AF}" destId="{9879BAE5-E34F-48AA-AC64-AF314DC973C1}" srcOrd="0" destOrd="0" presId="urn:microsoft.com/office/officeart/2018/2/layout/IconLabelDescriptionList"/>
    <dgm:cxn modelId="{DC701C3E-D1FE-47AB-97D8-5591B11AD823}" type="presParOf" srcId="{6C887FE2-F8B5-497D-A257-5481A2D616AF}" destId="{28E8AD31-9A8E-4C88-99BD-7C7A094C5C2F}" srcOrd="1" destOrd="0" presId="urn:microsoft.com/office/officeart/2018/2/layout/IconLabelDescriptionList"/>
    <dgm:cxn modelId="{0947A0AD-8AA6-4B5D-8B3D-F53FDC225282}" type="presParOf" srcId="{6C887FE2-F8B5-497D-A257-5481A2D616AF}" destId="{3260E351-45D0-41E5-8D2D-23AEC2502671}" srcOrd="2" destOrd="0" presId="urn:microsoft.com/office/officeart/2018/2/layout/IconLabelDescriptionList"/>
    <dgm:cxn modelId="{D4B77D95-F930-4ACA-B51F-2118A8D2A162}" type="presParOf" srcId="{6C887FE2-F8B5-497D-A257-5481A2D616AF}" destId="{61BF69C7-C04A-40C8-87BC-71A9DA38D098}" srcOrd="3" destOrd="0" presId="urn:microsoft.com/office/officeart/2018/2/layout/IconLabelDescriptionList"/>
    <dgm:cxn modelId="{77DB22A3-D550-43E7-90A8-20D5FBF9C487}" type="presParOf" srcId="{6C887FE2-F8B5-497D-A257-5481A2D616AF}" destId="{EA9D1990-C1E9-4F34-8ED1-ABD7FB4F61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2C8AE1-4705-4AD3-9537-441C57E1E07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D4DD0BC3-3758-4B56-B1C3-9B7C5FD6BB7F}">
      <dgm:prSet/>
      <dgm:spPr/>
      <dgm:t>
        <a:bodyPr/>
        <a:lstStyle/>
        <a:p>
          <a:pPr>
            <a:lnSpc>
              <a:spcPct val="100000"/>
            </a:lnSpc>
          </a:pPr>
          <a:r>
            <a:rPr lang="en-US" dirty="0">
              <a:solidFill>
                <a:schemeClr val="bg1">
                  <a:lumMod val="95000"/>
                  <a:lumOff val="5000"/>
                </a:schemeClr>
              </a:solidFill>
            </a:rPr>
            <a:t>Iterative method based on gradient descent</a:t>
          </a:r>
        </a:p>
      </dgm:t>
    </dgm:pt>
    <dgm:pt modelId="{E474C166-CAAE-4000-8559-657623D2E74C}" type="parTrans" cxnId="{CF832B86-7902-4122-B91D-0DDF2D7133EB}">
      <dgm:prSet/>
      <dgm:spPr/>
      <dgm:t>
        <a:bodyPr/>
        <a:lstStyle/>
        <a:p>
          <a:endParaRPr lang="en-US"/>
        </a:p>
      </dgm:t>
    </dgm:pt>
    <dgm:pt modelId="{A928295F-799B-4400-80EF-52735D2B028A}" type="sibTrans" cxnId="{CF832B86-7902-4122-B91D-0DDF2D7133EB}">
      <dgm:prSet/>
      <dgm:spPr/>
      <dgm:t>
        <a:bodyPr/>
        <a:lstStyle/>
        <a:p>
          <a:endParaRPr lang="en-US"/>
        </a:p>
      </dgm:t>
    </dgm:pt>
    <dgm:pt modelId="{295559D4-06AF-40E9-859C-F5906059D346}">
      <dgm:prSet/>
      <dgm:spPr/>
      <dgm:t>
        <a:bodyPr/>
        <a:lstStyle/>
        <a:p>
          <a:pPr>
            <a:lnSpc>
              <a:spcPct val="100000"/>
            </a:lnSpc>
          </a:pPr>
          <a:r>
            <a:rPr lang="en-US" dirty="0">
              <a:solidFill>
                <a:schemeClr val="bg1">
                  <a:lumMod val="95000"/>
                  <a:lumOff val="5000"/>
                </a:schemeClr>
              </a:solidFill>
            </a:rPr>
            <a:t>Do we </a:t>
          </a:r>
          <a:r>
            <a:rPr lang="en-US" i="1" dirty="0">
              <a:solidFill>
                <a:schemeClr val="bg1">
                  <a:lumMod val="95000"/>
                  <a:lumOff val="5000"/>
                </a:schemeClr>
              </a:solidFill>
            </a:rPr>
            <a:t>Train </a:t>
          </a:r>
          <a:r>
            <a:rPr lang="en-US" i="0" dirty="0">
              <a:solidFill>
                <a:schemeClr val="bg1">
                  <a:lumMod val="95000"/>
                  <a:lumOff val="5000"/>
                </a:schemeClr>
              </a:solidFill>
            </a:rPr>
            <a:t>a Neural Network?</a:t>
          </a:r>
          <a:endParaRPr lang="en-US" dirty="0">
            <a:solidFill>
              <a:schemeClr val="bg1">
                <a:lumMod val="95000"/>
                <a:lumOff val="5000"/>
              </a:schemeClr>
            </a:solidFill>
          </a:endParaRPr>
        </a:p>
      </dgm:t>
    </dgm:pt>
    <dgm:pt modelId="{6B0CB7D4-39A5-4FFB-9F07-249D83CF56EB}" type="parTrans" cxnId="{0B35F955-3987-4B3A-8829-E78C4A751D7B}">
      <dgm:prSet/>
      <dgm:spPr/>
      <dgm:t>
        <a:bodyPr/>
        <a:lstStyle/>
        <a:p>
          <a:endParaRPr lang="en-US"/>
        </a:p>
      </dgm:t>
    </dgm:pt>
    <dgm:pt modelId="{052726C1-1BAD-4C13-A518-EEB0BB1682FE}" type="sibTrans" cxnId="{0B35F955-3987-4B3A-8829-E78C4A751D7B}">
      <dgm:prSet/>
      <dgm:spPr/>
      <dgm:t>
        <a:bodyPr/>
        <a:lstStyle/>
        <a:p>
          <a:endParaRPr lang="en-US"/>
        </a:p>
      </dgm:t>
    </dgm:pt>
    <dgm:pt modelId="{CFD6E7C7-3EB4-410A-9B63-532FD46D840C}">
      <dgm:prSet/>
      <dgm:spPr/>
      <dgm:t>
        <a:bodyPr/>
        <a:lstStyle/>
        <a:p>
          <a:pPr>
            <a:lnSpc>
              <a:spcPct val="100000"/>
            </a:lnSpc>
          </a:pPr>
          <a:r>
            <a:rPr lang="en-US" dirty="0">
              <a:solidFill>
                <a:schemeClr val="bg1">
                  <a:lumMod val="95000"/>
                  <a:lumOff val="5000"/>
                </a:schemeClr>
              </a:solidFill>
            </a:rPr>
            <a:t>Do we </a:t>
          </a:r>
          <a:r>
            <a:rPr lang="en-US" i="1" dirty="0">
              <a:solidFill>
                <a:schemeClr val="bg1">
                  <a:lumMod val="95000"/>
                  <a:lumOff val="5000"/>
                </a:schemeClr>
              </a:solidFill>
            </a:rPr>
            <a:t>Optimize </a:t>
          </a:r>
          <a:r>
            <a:rPr lang="en-US" i="0" dirty="0">
              <a:solidFill>
                <a:schemeClr val="bg1">
                  <a:lumMod val="95000"/>
                  <a:lumOff val="5000"/>
                </a:schemeClr>
              </a:solidFill>
            </a:rPr>
            <a:t>a Neural Network?</a:t>
          </a:r>
          <a:endParaRPr lang="en-US" dirty="0">
            <a:solidFill>
              <a:schemeClr val="bg1">
                <a:lumMod val="95000"/>
                <a:lumOff val="5000"/>
              </a:schemeClr>
            </a:solidFill>
          </a:endParaRPr>
        </a:p>
      </dgm:t>
    </dgm:pt>
    <dgm:pt modelId="{FE0F8ACD-0EB3-4218-B3B5-DC69ED1ACF36}" type="parTrans" cxnId="{63C68970-0BCE-4CA1-92C8-63BF20205A4F}">
      <dgm:prSet/>
      <dgm:spPr/>
      <dgm:t>
        <a:bodyPr/>
        <a:lstStyle/>
        <a:p>
          <a:endParaRPr lang="en-US"/>
        </a:p>
      </dgm:t>
    </dgm:pt>
    <dgm:pt modelId="{B846AA74-36D7-4CD5-966A-CE5C8E825D8F}" type="sibTrans" cxnId="{63C68970-0BCE-4CA1-92C8-63BF20205A4F}">
      <dgm:prSet/>
      <dgm:spPr/>
      <dgm:t>
        <a:bodyPr/>
        <a:lstStyle/>
        <a:p>
          <a:endParaRPr lang="en-US"/>
        </a:p>
      </dgm:t>
    </dgm:pt>
    <dgm:pt modelId="{6B77402A-6F53-463F-BA96-19DA506CD305}" type="pres">
      <dgm:prSet presAssocID="{F02C8AE1-4705-4AD3-9537-441C57E1E07D}" presName="root" presStyleCnt="0">
        <dgm:presLayoutVars>
          <dgm:dir/>
          <dgm:resizeHandles val="exact"/>
        </dgm:presLayoutVars>
      </dgm:prSet>
      <dgm:spPr/>
    </dgm:pt>
    <dgm:pt modelId="{01E95FE6-7F63-4FAA-A643-6F24460CA1D2}" type="pres">
      <dgm:prSet presAssocID="{D4DD0BC3-3758-4B56-B1C3-9B7C5FD6BB7F}" presName="compNode" presStyleCnt="0"/>
      <dgm:spPr/>
    </dgm:pt>
    <dgm:pt modelId="{79320D3D-4810-4059-8CA3-03133B43AFE8}" type="pres">
      <dgm:prSet presAssocID="{D4DD0BC3-3758-4B56-B1C3-9B7C5FD6BB7F}" presName="bgRect" presStyleLbl="bgShp" presStyleIdx="0" presStyleCnt="3" custLinFactNeighborX="-17039" custLinFactNeighborY="-10045"/>
      <dgm:spPr/>
    </dgm:pt>
    <dgm:pt modelId="{5DD6696A-9E6C-4726-8055-6350DF424F78}" type="pres">
      <dgm:prSet presAssocID="{D4DD0BC3-3758-4B56-B1C3-9B7C5FD6B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uture with solid fill"/>
        </a:ext>
      </dgm:extLst>
    </dgm:pt>
    <dgm:pt modelId="{18DBBA57-C5B8-4CE0-B27F-C34107FE1335}" type="pres">
      <dgm:prSet presAssocID="{D4DD0BC3-3758-4B56-B1C3-9B7C5FD6BB7F}" presName="spaceRect" presStyleCnt="0"/>
      <dgm:spPr/>
    </dgm:pt>
    <dgm:pt modelId="{C694E9BA-8872-4BB5-B593-F935A2D1664B}" type="pres">
      <dgm:prSet presAssocID="{D4DD0BC3-3758-4B56-B1C3-9B7C5FD6BB7F}" presName="parTx" presStyleLbl="revTx" presStyleIdx="0" presStyleCnt="3">
        <dgm:presLayoutVars>
          <dgm:chMax val="0"/>
          <dgm:chPref val="0"/>
        </dgm:presLayoutVars>
      </dgm:prSet>
      <dgm:spPr/>
    </dgm:pt>
    <dgm:pt modelId="{2C7DA8E9-DA9C-44F0-BCAD-06FBD5F66BE1}" type="pres">
      <dgm:prSet presAssocID="{A928295F-799B-4400-80EF-52735D2B028A}" presName="sibTrans" presStyleCnt="0"/>
      <dgm:spPr/>
    </dgm:pt>
    <dgm:pt modelId="{EB762768-7D6E-4FB6-894E-23E4822DD3BD}" type="pres">
      <dgm:prSet presAssocID="{295559D4-06AF-40E9-859C-F5906059D346}" presName="compNode" presStyleCnt="0"/>
      <dgm:spPr/>
    </dgm:pt>
    <dgm:pt modelId="{F6F71E3C-271F-4039-8929-4206DE82116A}" type="pres">
      <dgm:prSet presAssocID="{295559D4-06AF-40E9-859C-F5906059D346}" presName="bgRect" presStyleLbl="bgShp" presStyleIdx="1" presStyleCnt="3" custLinFactNeighborX="-24975"/>
      <dgm:spPr/>
    </dgm:pt>
    <dgm:pt modelId="{BE9A71B0-E621-4B63-9D4B-AD74C6E7335B}" type="pres">
      <dgm:prSet presAssocID="{295559D4-06AF-40E9-859C-F5906059D3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2F59682C-4EF1-44BF-B03B-CBE166A411AB}" type="pres">
      <dgm:prSet presAssocID="{295559D4-06AF-40E9-859C-F5906059D346}" presName="spaceRect" presStyleCnt="0"/>
      <dgm:spPr/>
    </dgm:pt>
    <dgm:pt modelId="{53B5C541-8782-4733-B15D-CBB4184D607C}" type="pres">
      <dgm:prSet presAssocID="{295559D4-06AF-40E9-859C-F5906059D346}" presName="parTx" presStyleLbl="revTx" presStyleIdx="1" presStyleCnt="3">
        <dgm:presLayoutVars>
          <dgm:chMax val="0"/>
          <dgm:chPref val="0"/>
        </dgm:presLayoutVars>
      </dgm:prSet>
      <dgm:spPr/>
    </dgm:pt>
    <dgm:pt modelId="{8CCF3787-721E-4031-BDDE-204AE6FAD803}" type="pres">
      <dgm:prSet presAssocID="{052726C1-1BAD-4C13-A518-EEB0BB1682FE}" presName="sibTrans" presStyleCnt="0"/>
      <dgm:spPr/>
    </dgm:pt>
    <dgm:pt modelId="{CD5231F0-0237-44E5-8A21-6DA032CF5AA9}" type="pres">
      <dgm:prSet presAssocID="{CFD6E7C7-3EB4-410A-9B63-532FD46D840C}" presName="compNode" presStyleCnt="0"/>
      <dgm:spPr/>
    </dgm:pt>
    <dgm:pt modelId="{A4F3006B-1C1E-4328-A2A9-7EAB6AEAAEDC}" type="pres">
      <dgm:prSet presAssocID="{CFD6E7C7-3EB4-410A-9B63-532FD46D840C}" presName="bgRect" presStyleLbl="bgShp" presStyleIdx="2" presStyleCnt="3"/>
      <dgm:spPr/>
    </dgm:pt>
    <dgm:pt modelId="{44B43527-9613-42B2-9A73-0ECDF1161CFA}" type="pres">
      <dgm:prSet presAssocID="{CFD6E7C7-3EB4-410A-9B63-532FD46D84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1CF4A9C5-F29D-42A0-BFC5-6E5D69FEFA97}" type="pres">
      <dgm:prSet presAssocID="{CFD6E7C7-3EB4-410A-9B63-532FD46D840C}" presName="spaceRect" presStyleCnt="0"/>
      <dgm:spPr/>
    </dgm:pt>
    <dgm:pt modelId="{62174484-E9E3-4772-818B-30B2990E266D}" type="pres">
      <dgm:prSet presAssocID="{CFD6E7C7-3EB4-410A-9B63-532FD46D840C}" presName="parTx" presStyleLbl="revTx" presStyleIdx="2" presStyleCnt="3">
        <dgm:presLayoutVars>
          <dgm:chMax val="0"/>
          <dgm:chPref val="0"/>
        </dgm:presLayoutVars>
      </dgm:prSet>
      <dgm:spPr/>
    </dgm:pt>
  </dgm:ptLst>
  <dgm:cxnLst>
    <dgm:cxn modelId="{92BA6A35-4A8A-4183-B963-F6A1726F5141}" type="presOf" srcId="{F02C8AE1-4705-4AD3-9537-441C57E1E07D}" destId="{6B77402A-6F53-463F-BA96-19DA506CD305}" srcOrd="0" destOrd="0" presId="urn:microsoft.com/office/officeart/2018/2/layout/IconVerticalSolidList"/>
    <dgm:cxn modelId="{63C68970-0BCE-4CA1-92C8-63BF20205A4F}" srcId="{F02C8AE1-4705-4AD3-9537-441C57E1E07D}" destId="{CFD6E7C7-3EB4-410A-9B63-532FD46D840C}" srcOrd="2" destOrd="0" parTransId="{FE0F8ACD-0EB3-4218-B3B5-DC69ED1ACF36}" sibTransId="{B846AA74-36D7-4CD5-966A-CE5C8E825D8F}"/>
    <dgm:cxn modelId="{0B35F955-3987-4B3A-8829-E78C4A751D7B}" srcId="{F02C8AE1-4705-4AD3-9537-441C57E1E07D}" destId="{295559D4-06AF-40E9-859C-F5906059D346}" srcOrd="1" destOrd="0" parTransId="{6B0CB7D4-39A5-4FFB-9F07-249D83CF56EB}" sibTransId="{052726C1-1BAD-4C13-A518-EEB0BB1682FE}"/>
    <dgm:cxn modelId="{CF832B86-7902-4122-B91D-0DDF2D7133EB}" srcId="{F02C8AE1-4705-4AD3-9537-441C57E1E07D}" destId="{D4DD0BC3-3758-4B56-B1C3-9B7C5FD6BB7F}" srcOrd="0" destOrd="0" parTransId="{E474C166-CAAE-4000-8559-657623D2E74C}" sibTransId="{A928295F-799B-4400-80EF-52735D2B028A}"/>
    <dgm:cxn modelId="{D2D838C2-4115-4269-BFF9-317043267D2F}" type="presOf" srcId="{295559D4-06AF-40E9-859C-F5906059D346}" destId="{53B5C541-8782-4733-B15D-CBB4184D607C}" srcOrd="0" destOrd="0" presId="urn:microsoft.com/office/officeart/2018/2/layout/IconVerticalSolidList"/>
    <dgm:cxn modelId="{0E9A0DD1-8B16-4C0C-B9C0-233BF745390E}" type="presOf" srcId="{CFD6E7C7-3EB4-410A-9B63-532FD46D840C}" destId="{62174484-E9E3-4772-818B-30B2990E266D}" srcOrd="0" destOrd="0" presId="urn:microsoft.com/office/officeart/2018/2/layout/IconVerticalSolidList"/>
    <dgm:cxn modelId="{C8BDF6E8-6CD4-4B08-93D2-9AA5460ACB2E}" type="presOf" srcId="{D4DD0BC3-3758-4B56-B1C3-9B7C5FD6BB7F}" destId="{C694E9BA-8872-4BB5-B593-F935A2D1664B}" srcOrd="0" destOrd="0" presId="urn:microsoft.com/office/officeart/2018/2/layout/IconVerticalSolidList"/>
    <dgm:cxn modelId="{46F86A5E-B8DB-4546-A576-7D0B8FC82328}" type="presParOf" srcId="{6B77402A-6F53-463F-BA96-19DA506CD305}" destId="{01E95FE6-7F63-4FAA-A643-6F24460CA1D2}" srcOrd="0" destOrd="0" presId="urn:microsoft.com/office/officeart/2018/2/layout/IconVerticalSolidList"/>
    <dgm:cxn modelId="{3D838766-6E8E-4B74-928B-A07E0EDC3212}" type="presParOf" srcId="{01E95FE6-7F63-4FAA-A643-6F24460CA1D2}" destId="{79320D3D-4810-4059-8CA3-03133B43AFE8}" srcOrd="0" destOrd="0" presId="urn:microsoft.com/office/officeart/2018/2/layout/IconVerticalSolidList"/>
    <dgm:cxn modelId="{B7D28BC6-9D5A-40F1-8821-41D396455E6C}" type="presParOf" srcId="{01E95FE6-7F63-4FAA-A643-6F24460CA1D2}" destId="{5DD6696A-9E6C-4726-8055-6350DF424F78}" srcOrd="1" destOrd="0" presId="urn:microsoft.com/office/officeart/2018/2/layout/IconVerticalSolidList"/>
    <dgm:cxn modelId="{E272A808-81D5-4192-9B51-C5C498500CAD}" type="presParOf" srcId="{01E95FE6-7F63-4FAA-A643-6F24460CA1D2}" destId="{18DBBA57-C5B8-4CE0-B27F-C34107FE1335}" srcOrd="2" destOrd="0" presId="urn:microsoft.com/office/officeart/2018/2/layout/IconVerticalSolidList"/>
    <dgm:cxn modelId="{5D10E296-832E-416B-92B8-6C9E71FB5AA5}" type="presParOf" srcId="{01E95FE6-7F63-4FAA-A643-6F24460CA1D2}" destId="{C694E9BA-8872-4BB5-B593-F935A2D1664B}" srcOrd="3" destOrd="0" presId="urn:microsoft.com/office/officeart/2018/2/layout/IconVerticalSolidList"/>
    <dgm:cxn modelId="{050C03D8-ABD6-49B0-8741-F7370D08EC46}" type="presParOf" srcId="{6B77402A-6F53-463F-BA96-19DA506CD305}" destId="{2C7DA8E9-DA9C-44F0-BCAD-06FBD5F66BE1}" srcOrd="1" destOrd="0" presId="urn:microsoft.com/office/officeart/2018/2/layout/IconVerticalSolidList"/>
    <dgm:cxn modelId="{1B07559C-CEA8-4436-867F-0F10954ADAC2}" type="presParOf" srcId="{6B77402A-6F53-463F-BA96-19DA506CD305}" destId="{EB762768-7D6E-4FB6-894E-23E4822DD3BD}" srcOrd="2" destOrd="0" presId="urn:microsoft.com/office/officeart/2018/2/layout/IconVerticalSolidList"/>
    <dgm:cxn modelId="{9D253507-0792-4623-BD5F-0575AC0B3CCC}" type="presParOf" srcId="{EB762768-7D6E-4FB6-894E-23E4822DD3BD}" destId="{F6F71E3C-271F-4039-8929-4206DE82116A}" srcOrd="0" destOrd="0" presId="urn:microsoft.com/office/officeart/2018/2/layout/IconVerticalSolidList"/>
    <dgm:cxn modelId="{BA390ECB-A385-4082-B53F-D708AE1D88D8}" type="presParOf" srcId="{EB762768-7D6E-4FB6-894E-23E4822DD3BD}" destId="{BE9A71B0-E621-4B63-9D4B-AD74C6E7335B}" srcOrd="1" destOrd="0" presId="urn:microsoft.com/office/officeart/2018/2/layout/IconVerticalSolidList"/>
    <dgm:cxn modelId="{6D741132-66C3-4CFB-A47E-794E5129A9A5}" type="presParOf" srcId="{EB762768-7D6E-4FB6-894E-23E4822DD3BD}" destId="{2F59682C-4EF1-44BF-B03B-CBE166A411AB}" srcOrd="2" destOrd="0" presId="urn:microsoft.com/office/officeart/2018/2/layout/IconVerticalSolidList"/>
    <dgm:cxn modelId="{2133EADE-F8CE-47AF-85FB-5239B8CC020D}" type="presParOf" srcId="{EB762768-7D6E-4FB6-894E-23E4822DD3BD}" destId="{53B5C541-8782-4733-B15D-CBB4184D607C}" srcOrd="3" destOrd="0" presId="urn:microsoft.com/office/officeart/2018/2/layout/IconVerticalSolidList"/>
    <dgm:cxn modelId="{D46C2B1C-2155-4A60-9E20-BE4A42DA8F0E}" type="presParOf" srcId="{6B77402A-6F53-463F-BA96-19DA506CD305}" destId="{8CCF3787-721E-4031-BDDE-204AE6FAD803}" srcOrd="3" destOrd="0" presId="urn:microsoft.com/office/officeart/2018/2/layout/IconVerticalSolidList"/>
    <dgm:cxn modelId="{F6AB86BE-E62C-4AC5-8F08-4108655AFB84}" type="presParOf" srcId="{6B77402A-6F53-463F-BA96-19DA506CD305}" destId="{CD5231F0-0237-44E5-8A21-6DA032CF5AA9}" srcOrd="4" destOrd="0" presId="urn:microsoft.com/office/officeart/2018/2/layout/IconVerticalSolidList"/>
    <dgm:cxn modelId="{B56B8C36-0022-4992-8B51-5FD16541CF4E}" type="presParOf" srcId="{CD5231F0-0237-44E5-8A21-6DA032CF5AA9}" destId="{A4F3006B-1C1E-4328-A2A9-7EAB6AEAAEDC}" srcOrd="0" destOrd="0" presId="urn:microsoft.com/office/officeart/2018/2/layout/IconVerticalSolidList"/>
    <dgm:cxn modelId="{E9CB656B-F1F8-4643-9694-7E8CB1AD567E}" type="presParOf" srcId="{CD5231F0-0237-44E5-8A21-6DA032CF5AA9}" destId="{44B43527-9613-42B2-9A73-0ECDF1161CFA}" srcOrd="1" destOrd="0" presId="urn:microsoft.com/office/officeart/2018/2/layout/IconVerticalSolidList"/>
    <dgm:cxn modelId="{E0849C63-444B-43C4-99EC-CF7AC5AD61E0}" type="presParOf" srcId="{CD5231F0-0237-44E5-8A21-6DA032CF5AA9}" destId="{1CF4A9C5-F29D-42A0-BFC5-6E5D69FEFA97}" srcOrd="2" destOrd="0" presId="urn:microsoft.com/office/officeart/2018/2/layout/IconVerticalSolidList"/>
    <dgm:cxn modelId="{F42E5F55-B761-4640-AB53-695B83634F62}" type="presParOf" srcId="{CD5231F0-0237-44E5-8A21-6DA032CF5AA9}" destId="{62174484-E9E3-4772-818B-30B2990E26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9571C9-5269-4D96-A62C-07E84FEB6E2A}"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977FBDE3-EFED-434E-854D-0A1B6FF42FB2}">
      <dgm:prSet/>
      <dgm:spPr/>
      <dgm:t>
        <a:bodyPr/>
        <a:lstStyle/>
        <a:p>
          <a:r>
            <a:rPr lang="en-US"/>
            <a:t>2D Spectrogram vs. 1D Feature Vector</a:t>
          </a:r>
        </a:p>
      </dgm:t>
    </dgm:pt>
    <dgm:pt modelId="{AACBF54A-AAD9-441D-B84B-FA60142C9890}" type="parTrans" cxnId="{F8F5B673-3628-45EB-A7E3-A1D1E146BAF2}">
      <dgm:prSet/>
      <dgm:spPr/>
      <dgm:t>
        <a:bodyPr/>
        <a:lstStyle/>
        <a:p>
          <a:endParaRPr lang="en-US"/>
        </a:p>
      </dgm:t>
    </dgm:pt>
    <dgm:pt modelId="{5B4A5504-66FE-472A-817B-0455070D31EF}" type="sibTrans" cxnId="{F8F5B673-3628-45EB-A7E3-A1D1E146BAF2}">
      <dgm:prSet/>
      <dgm:spPr/>
      <dgm:t>
        <a:bodyPr/>
        <a:lstStyle/>
        <a:p>
          <a:endParaRPr lang="en-US"/>
        </a:p>
      </dgm:t>
    </dgm:pt>
    <dgm:pt modelId="{73A5A0E8-A0FB-48A5-8B97-6B156A6A0748}">
      <dgm:prSet/>
      <dgm:spPr/>
      <dgm:t>
        <a:bodyPr/>
        <a:lstStyle/>
        <a:p>
          <a:r>
            <a:rPr lang="en-US"/>
            <a:t>Two </a:t>
          </a:r>
          <a:r>
            <a:rPr lang="en-US" i="1"/>
            <a:t>modes</a:t>
          </a:r>
          <a:r>
            <a:rPr lang="en-US"/>
            <a:t> – convey the same information</a:t>
          </a:r>
        </a:p>
      </dgm:t>
    </dgm:pt>
    <dgm:pt modelId="{F5BCB284-DC9B-4287-B0A8-5F9AC11B0B5B}" type="parTrans" cxnId="{6108EFB9-F5B4-4A06-9533-499F7AD18FD4}">
      <dgm:prSet/>
      <dgm:spPr/>
      <dgm:t>
        <a:bodyPr/>
        <a:lstStyle/>
        <a:p>
          <a:endParaRPr lang="en-US"/>
        </a:p>
      </dgm:t>
    </dgm:pt>
    <dgm:pt modelId="{8BB0E666-0AB2-41F7-AA5E-1FD6C2ECE858}" type="sibTrans" cxnId="{6108EFB9-F5B4-4A06-9533-499F7AD18FD4}">
      <dgm:prSet/>
      <dgm:spPr/>
      <dgm:t>
        <a:bodyPr/>
        <a:lstStyle/>
        <a:p>
          <a:endParaRPr lang="en-US"/>
        </a:p>
      </dgm:t>
    </dgm:pt>
    <dgm:pt modelId="{4BABBE58-B3A4-4CBC-8247-5F31CBD6F5BA}">
      <dgm:prSet/>
      <dgm:spPr/>
      <dgm:t>
        <a:bodyPr/>
        <a:lstStyle/>
        <a:p>
          <a:r>
            <a:rPr lang="en-US"/>
            <a:t>Compare to human cardinal senses</a:t>
          </a:r>
        </a:p>
      </dgm:t>
    </dgm:pt>
    <dgm:pt modelId="{0C0A9302-E30E-474F-849A-18698E9B8C66}" type="parTrans" cxnId="{197212A6-7B45-44D3-8815-F9ED72ACF79B}">
      <dgm:prSet/>
      <dgm:spPr/>
      <dgm:t>
        <a:bodyPr/>
        <a:lstStyle/>
        <a:p>
          <a:endParaRPr lang="en-US"/>
        </a:p>
      </dgm:t>
    </dgm:pt>
    <dgm:pt modelId="{DBA672B4-F98B-4CCF-8517-2E7BAC467830}" type="sibTrans" cxnId="{197212A6-7B45-44D3-8815-F9ED72ACF79B}">
      <dgm:prSet/>
      <dgm:spPr/>
      <dgm:t>
        <a:bodyPr/>
        <a:lstStyle/>
        <a:p>
          <a:endParaRPr lang="en-US"/>
        </a:p>
      </dgm:t>
    </dgm:pt>
    <dgm:pt modelId="{DB71755D-1577-43E4-8CB6-7FB59E870687}" type="pres">
      <dgm:prSet presAssocID="{419571C9-5269-4D96-A62C-07E84FEB6E2A}" presName="outerComposite" presStyleCnt="0">
        <dgm:presLayoutVars>
          <dgm:chMax val="5"/>
          <dgm:dir/>
          <dgm:resizeHandles val="exact"/>
        </dgm:presLayoutVars>
      </dgm:prSet>
      <dgm:spPr/>
    </dgm:pt>
    <dgm:pt modelId="{5A4B5EDB-3BE2-4C8F-81B5-D9ED9C767A6A}" type="pres">
      <dgm:prSet presAssocID="{419571C9-5269-4D96-A62C-07E84FEB6E2A}" presName="dummyMaxCanvas" presStyleCnt="0">
        <dgm:presLayoutVars/>
      </dgm:prSet>
      <dgm:spPr/>
    </dgm:pt>
    <dgm:pt modelId="{CEBC24A3-B3DA-4DA0-A47A-39F155779D9A}" type="pres">
      <dgm:prSet presAssocID="{419571C9-5269-4D96-A62C-07E84FEB6E2A}" presName="ThreeNodes_1" presStyleLbl="node1" presStyleIdx="0" presStyleCnt="3">
        <dgm:presLayoutVars>
          <dgm:bulletEnabled val="1"/>
        </dgm:presLayoutVars>
      </dgm:prSet>
      <dgm:spPr/>
    </dgm:pt>
    <dgm:pt modelId="{307484D1-CDAE-4B19-9BD8-F311C2E684A3}" type="pres">
      <dgm:prSet presAssocID="{419571C9-5269-4D96-A62C-07E84FEB6E2A}" presName="ThreeNodes_2" presStyleLbl="node1" presStyleIdx="1" presStyleCnt="3">
        <dgm:presLayoutVars>
          <dgm:bulletEnabled val="1"/>
        </dgm:presLayoutVars>
      </dgm:prSet>
      <dgm:spPr/>
    </dgm:pt>
    <dgm:pt modelId="{2C25BA70-507C-4A0F-86B4-0490401572E2}" type="pres">
      <dgm:prSet presAssocID="{419571C9-5269-4D96-A62C-07E84FEB6E2A}" presName="ThreeNodes_3" presStyleLbl="node1" presStyleIdx="2" presStyleCnt="3">
        <dgm:presLayoutVars>
          <dgm:bulletEnabled val="1"/>
        </dgm:presLayoutVars>
      </dgm:prSet>
      <dgm:spPr/>
    </dgm:pt>
    <dgm:pt modelId="{236DA042-725D-496A-BF40-2D075549A5B1}" type="pres">
      <dgm:prSet presAssocID="{419571C9-5269-4D96-A62C-07E84FEB6E2A}" presName="ThreeConn_1-2" presStyleLbl="fgAccFollowNode1" presStyleIdx="0" presStyleCnt="2">
        <dgm:presLayoutVars>
          <dgm:bulletEnabled val="1"/>
        </dgm:presLayoutVars>
      </dgm:prSet>
      <dgm:spPr/>
    </dgm:pt>
    <dgm:pt modelId="{8CAA2381-D357-403D-AD93-4329F53A2261}" type="pres">
      <dgm:prSet presAssocID="{419571C9-5269-4D96-A62C-07E84FEB6E2A}" presName="ThreeConn_2-3" presStyleLbl="fgAccFollowNode1" presStyleIdx="1" presStyleCnt="2">
        <dgm:presLayoutVars>
          <dgm:bulletEnabled val="1"/>
        </dgm:presLayoutVars>
      </dgm:prSet>
      <dgm:spPr/>
    </dgm:pt>
    <dgm:pt modelId="{F3C0BAD4-097C-411D-98D4-09E4B721B98F}" type="pres">
      <dgm:prSet presAssocID="{419571C9-5269-4D96-A62C-07E84FEB6E2A}" presName="ThreeNodes_1_text" presStyleLbl="node1" presStyleIdx="2" presStyleCnt="3">
        <dgm:presLayoutVars>
          <dgm:bulletEnabled val="1"/>
        </dgm:presLayoutVars>
      </dgm:prSet>
      <dgm:spPr/>
    </dgm:pt>
    <dgm:pt modelId="{59BC3FA2-6B4C-4055-8F33-5877DCAD23C1}" type="pres">
      <dgm:prSet presAssocID="{419571C9-5269-4D96-A62C-07E84FEB6E2A}" presName="ThreeNodes_2_text" presStyleLbl="node1" presStyleIdx="2" presStyleCnt="3">
        <dgm:presLayoutVars>
          <dgm:bulletEnabled val="1"/>
        </dgm:presLayoutVars>
      </dgm:prSet>
      <dgm:spPr/>
    </dgm:pt>
    <dgm:pt modelId="{601A2D8C-612D-43FD-9E80-43B82ADDEF50}" type="pres">
      <dgm:prSet presAssocID="{419571C9-5269-4D96-A62C-07E84FEB6E2A}" presName="ThreeNodes_3_text" presStyleLbl="node1" presStyleIdx="2" presStyleCnt="3">
        <dgm:presLayoutVars>
          <dgm:bulletEnabled val="1"/>
        </dgm:presLayoutVars>
      </dgm:prSet>
      <dgm:spPr/>
    </dgm:pt>
  </dgm:ptLst>
  <dgm:cxnLst>
    <dgm:cxn modelId="{7D6AD400-F1A7-4523-9AE2-66DB9359C7D1}" type="presOf" srcId="{977FBDE3-EFED-434E-854D-0A1B6FF42FB2}" destId="{F3C0BAD4-097C-411D-98D4-09E4B721B98F}" srcOrd="1" destOrd="0" presId="urn:microsoft.com/office/officeart/2005/8/layout/vProcess5"/>
    <dgm:cxn modelId="{A7EF791A-E3D3-4069-B450-D047E568DE77}" type="presOf" srcId="{73A5A0E8-A0FB-48A5-8B97-6B156A6A0748}" destId="{307484D1-CDAE-4B19-9BD8-F311C2E684A3}" srcOrd="0" destOrd="0" presId="urn:microsoft.com/office/officeart/2005/8/layout/vProcess5"/>
    <dgm:cxn modelId="{F8F5B673-3628-45EB-A7E3-A1D1E146BAF2}" srcId="{419571C9-5269-4D96-A62C-07E84FEB6E2A}" destId="{977FBDE3-EFED-434E-854D-0A1B6FF42FB2}" srcOrd="0" destOrd="0" parTransId="{AACBF54A-AAD9-441D-B84B-FA60142C9890}" sibTransId="{5B4A5504-66FE-472A-817B-0455070D31EF}"/>
    <dgm:cxn modelId="{4E70E756-9608-4D07-93A3-704BE1CAB83B}" type="presOf" srcId="{5B4A5504-66FE-472A-817B-0455070D31EF}" destId="{236DA042-725D-496A-BF40-2D075549A5B1}" srcOrd="0" destOrd="0" presId="urn:microsoft.com/office/officeart/2005/8/layout/vProcess5"/>
    <dgm:cxn modelId="{1DB8317F-1AD5-433C-9F67-1EC13582852C}" type="presOf" srcId="{419571C9-5269-4D96-A62C-07E84FEB6E2A}" destId="{DB71755D-1577-43E4-8CB6-7FB59E870687}" srcOrd="0" destOrd="0" presId="urn:microsoft.com/office/officeart/2005/8/layout/vProcess5"/>
    <dgm:cxn modelId="{8B7E3488-5B88-4383-A01F-8DC70E0CDEAF}" type="presOf" srcId="{4BABBE58-B3A4-4CBC-8247-5F31CBD6F5BA}" destId="{2C25BA70-507C-4A0F-86B4-0490401572E2}" srcOrd="0" destOrd="0" presId="urn:microsoft.com/office/officeart/2005/8/layout/vProcess5"/>
    <dgm:cxn modelId="{BBD4C48F-0AA3-4CBF-A4AC-0812BA9E7CC0}" type="presOf" srcId="{977FBDE3-EFED-434E-854D-0A1B6FF42FB2}" destId="{CEBC24A3-B3DA-4DA0-A47A-39F155779D9A}" srcOrd="0" destOrd="0" presId="urn:microsoft.com/office/officeart/2005/8/layout/vProcess5"/>
    <dgm:cxn modelId="{FD206B96-8755-48D3-AD0E-96E04D0984B0}" type="presOf" srcId="{73A5A0E8-A0FB-48A5-8B97-6B156A6A0748}" destId="{59BC3FA2-6B4C-4055-8F33-5877DCAD23C1}" srcOrd="1" destOrd="0" presId="urn:microsoft.com/office/officeart/2005/8/layout/vProcess5"/>
    <dgm:cxn modelId="{15A9949E-80C1-482B-B3EE-6A3A9C32737E}" type="presOf" srcId="{4BABBE58-B3A4-4CBC-8247-5F31CBD6F5BA}" destId="{601A2D8C-612D-43FD-9E80-43B82ADDEF50}" srcOrd="1" destOrd="0" presId="urn:microsoft.com/office/officeart/2005/8/layout/vProcess5"/>
    <dgm:cxn modelId="{197212A6-7B45-44D3-8815-F9ED72ACF79B}" srcId="{419571C9-5269-4D96-A62C-07E84FEB6E2A}" destId="{4BABBE58-B3A4-4CBC-8247-5F31CBD6F5BA}" srcOrd="2" destOrd="0" parTransId="{0C0A9302-E30E-474F-849A-18698E9B8C66}" sibTransId="{DBA672B4-F98B-4CCF-8517-2E7BAC467830}"/>
    <dgm:cxn modelId="{6108EFB9-F5B4-4A06-9533-499F7AD18FD4}" srcId="{419571C9-5269-4D96-A62C-07E84FEB6E2A}" destId="{73A5A0E8-A0FB-48A5-8B97-6B156A6A0748}" srcOrd="1" destOrd="0" parTransId="{F5BCB284-DC9B-4287-B0A8-5F9AC11B0B5B}" sibTransId="{8BB0E666-0AB2-41F7-AA5E-1FD6C2ECE858}"/>
    <dgm:cxn modelId="{CA0194E7-95E0-4A09-BF63-7CC03EA0E204}" type="presOf" srcId="{8BB0E666-0AB2-41F7-AA5E-1FD6C2ECE858}" destId="{8CAA2381-D357-403D-AD93-4329F53A2261}" srcOrd="0" destOrd="0" presId="urn:microsoft.com/office/officeart/2005/8/layout/vProcess5"/>
    <dgm:cxn modelId="{F05A1C46-4024-4BCA-9DB4-E58B47BD2D5B}" type="presParOf" srcId="{DB71755D-1577-43E4-8CB6-7FB59E870687}" destId="{5A4B5EDB-3BE2-4C8F-81B5-D9ED9C767A6A}" srcOrd="0" destOrd="0" presId="urn:microsoft.com/office/officeart/2005/8/layout/vProcess5"/>
    <dgm:cxn modelId="{7D1FB6FB-5D2E-4FBB-B691-62FC4CADDA8C}" type="presParOf" srcId="{DB71755D-1577-43E4-8CB6-7FB59E870687}" destId="{CEBC24A3-B3DA-4DA0-A47A-39F155779D9A}" srcOrd="1" destOrd="0" presId="urn:microsoft.com/office/officeart/2005/8/layout/vProcess5"/>
    <dgm:cxn modelId="{2AAE8D38-3652-4E0D-8B1D-C729A6125A52}" type="presParOf" srcId="{DB71755D-1577-43E4-8CB6-7FB59E870687}" destId="{307484D1-CDAE-4B19-9BD8-F311C2E684A3}" srcOrd="2" destOrd="0" presId="urn:microsoft.com/office/officeart/2005/8/layout/vProcess5"/>
    <dgm:cxn modelId="{FA86B680-97EC-40F5-8AB5-AB7602A5BA25}" type="presParOf" srcId="{DB71755D-1577-43E4-8CB6-7FB59E870687}" destId="{2C25BA70-507C-4A0F-86B4-0490401572E2}" srcOrd="3" destOrd="0" presId="urn:microsoft.com/office/officeart/2005/8/layout/vProcess5"/>
    <dgm:cxn modelId="{B2FA7449-111F-4710-93C6-12DEA87CE13C}" type="presParOf" srcId="{DB71755D-1577-43E4-8CB6-7FB59E870687}" destId="{236DA042-725D-496A-BF40-2D075549A5B1}" srcOrd="4" destOrd="0" presId="urn:microsoft.com/office/officeart/2005/8/layout/vProcess5"/>
    <dgm:cxn modelId="{0C04FFF2-6BC5-4C17-BE19-10FDC2D09825}" type="presParOf" srcId="{DB71755D-1577-43E4-8CB6-7FB59E870687}" destId="{8CAA2381-D357-403D-AD93-4329F53A2261}" srcOrd="5" destOrd="0" presId="urn:microsoft.com/office/officeart/2005/8/layout/vProcess5"/>
    <dgm:cxn modelId="{74853269-4712-45F2-80E3-EDFE470B7B2E}" type="presParOf" srcId="{DB71755D-1577-43E4-8CB6-7FB59E870687}" destId="{F3C0BAD4-097C-411D-98D4-09E4B721B98F}" srcOrd="6" destOrd="0" presId="urn:microsoft.com/office/officeart/2005/8/layout/vProcess5"/>
    <dgm:cxn modelId="{7CF74354-7777-459E-9065-FC3D8FD4B026}" type="presParOf" srcId="{DB71755D-1577-43E4-8CB6-7FB59E870687}" destId="{59BC3FA2-6B4C-4055-8F33-5877DCAD23C1}" srcOrd="7" destOrd="0" presId="urn:microsoft.com/office/officeart/2005/8/layout/vProcess5"/>
    <dgm:cxn modelId="{0448F0B3-BBFF-405D-B0AB-59919469A044}" type="presParOf" srcId="{DB71755D-1577-43E4-8CB6-7FB59E870687}" destId="{601A2D8C-612D-43FD-9E80-43B82ADDEF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C68CA-2F6D-47B1-B115-99EA7C2C83D8}">
      <dsp:nvSpPr>
        <dsp:cNvPr id="0" name=""/>
        <dsp:cNvSpPr/>
      </dsp:nvSpPr>
      <dsp:spPr>
        <a:xfrm>
          <a:off x="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CA2D5E-7B86-47DF-802B-B4C4C54D7D5E}">
      <dsp:nvSpPr>
        <dsp:cNvPr id="0" name=""/>
        <dsp:cNvSpPr/>
      </dsp:nvSpPr>
      <dsp:spPr>
        <a:xfrm>
          <a:off x="2857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Humans good at mapping sounds to sources</a:t>
          </a:r>
        </a:p>
      </dsp:txBody>
      <dsp:txXfrm>
        <a:off x="333581" y="1500631"/>
        <a:ext cx="2476087" cy="1537399"/>
      </dsp:txXfrm>
    </dsp:sp>
    <dsp:sp modelId="{5BEFD625-1E39-4291-8C7E-1AEEFD74F738}">
      <dsp:nvSpPr>
        <dsp:cNvPr id="0" name=""/>
        <dsp:cNvSpPr/>
      </dsp:nvSpPr>
      <dsp:spPr>
        <a:xfrm>
          <a:off x="314325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E38AD3-1DD3-41EC-8649-788F34D15FDB}">
      <dsp:nvSpPr>
        <dsp:cNvPr id="0" name=""/>
        <dsp:cNvSpPr/>
      </dsp:nvSpPr>
      <dsp:spPr>
        <a:xfrm>
          <a:off x="342900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Can we “teach” a computer to do it?</a:t>
          </a:r>
        </a:p>
      </dsp:txBody>
      <dsp:txXfrm>
        <a:off x="3476831" y="1500631"/>
        <a:ext cx="2476087" cy="1537399"/>
      </dsp:txXfrm>
    </dsp:sp>
    <dsp:sp modelId="{1D23D255-B99F-48C5-8009-C34B2BCA5221}">
      <dsp:nvSpPr>
        <dsp:cNvPr id="0" name=""/>
        <dsp:cNvSpPr/>
      </dsp:nvSpPr>
      <dsp:spPr>
        <a:xfrm>
          <a:off x="628650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72740-2F20-48D1-992D-A4023643B306}">
      <dsp:nvSpPr>
        <dsp:cNvPr id="0" name=""/>
        <dsp:cNvSpPr/>
      </dsp:nvSpPr>
      <dsp:spPr>
        <a:xfrm>
          <a:off x="65722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Practical Example: Classifying Synthesizers </a:t>
          </a:r>
        </a:p>
      </dsp:txBody>
      <dsp:txXfrm>
        <a:off x="6620081" y="1500631"/>
        <a:ext cx="2476087" cy="1537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509F2-7161-4307-A877-DA8D51E95FF6}">
      <dsp:nvSpPr>
        <dsp:cNvPr id="0" name=""/>
        <dsp:cNvSpPr/>
      </dsp:nvSpPr>
      <dsp:spPr>
        <a:xfrm>
          <a:off x="575999"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D965A-9292-4565-8C34-90C33F0D5A7B}">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035C7-C13D-446F-B929-B34622CDA4BA}">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A Neural network is a mathematical function</a:t>
          </a:r>
        </a:p>
      </dsp:txBody>
      <dsp:txXfrm>
        <a:off x="49500" y="2853600"/>
        <a:ext cx="2700000" cy="720000"/>
      </dsp:txXfrm>
    </dsp:sp>
    <dsp:sp modelId="{DB632D0B-A0BC-44E4-BBD2-272601A49F69}">
      <dsp:nvSpPr>
        <dsp:cNvPr id="0" name=""/>
        <dsp:cNvSpPr/>
      </dsp:nvSpPr>
      <dsp:spPr>
        <a:xfrm>
          <a:off x="37485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215C6-EE21-4573-8E8A-96AD510AC65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F7720-CBE6-4FCE-80A7-8A35F170D63C}">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Composed of Layers, with “trainable” Parameters</a:t>
          </a:r>
        </a:p>
      </dsp:txBody>
      <dsp:txXfrm>
        <a:off x="3222000" y="2853600"/>
        <a:ext cx="2700000" cy="720000"/>
      </dsp:txXfrm>
    </dsp:sp>
    <dsp:sp modelId="{0730B19F-6C21-48A6-943B-3D7C16E32321}">
      <dsp:nvSpPr>
        <dsp:cNvPr id="0" name=""/>
        <dsp:cNvSpPr/>
      </dsp:nvSpPr>
      <dsp:spPr>
        <a:xfrm>
          <a:off x="69210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8A14C-6396-48FB-AC57-4576A34CCA88}">
      <dsp:nvSpPr>
        <dsp:cNvPr id="0" name=""/>
        <dsp:cNvSpPr/>
      </dsp:nvSpPr>
      <dsp:spPr>
        <a:xfrm>
          <a:off x="7272000" y="1044600"/>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BFC7C-B154-4660-AE5E-8CCAAC871B18}">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Transform an Input Array into an Output Array</a:t>
          </a:r>
        </a:p>
      </dsp:txBody>
      <dsp:txXfrm>
        <a:off x="6394500" y="2853600"/>
        <a:ext cx="27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C86DA-8C51-46CE-AF98-3408EC55D1F2}">
      <dsp:nvSpPr>
        <dsp:cNvPr id="0" name=""/>
        <dsp:cNvSpPr/>
      </dsp:nvSpPr>
      <dsp:spPr>
        <a:xfrm>
          <a:off x="35" y="1173479"/>
          <a:ext cx="955335" cy="955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BD7C2-7676-454A-87EF-B4F00B70C0AC}">
      <dsp:nvSpPr>
        <dsp:cNvPr id="0" name=""/>
        <dsp:cNvSpPr/>
      </dsp:nvSpPr>
      <dsp:spPr>
        <a:xfrm>
          <a:off x="35"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map a set of inputs to a qualitative output</a:t>
          </a:r>
        </a:p>
      </dsp:txBody>
      <dsp:txXfrm>
        <a:off x="35" y="2211386"/>
        <a:ext cx="2729531" cy="409429"/>
      </dsp:txXfrm>
    </dsp:sp>
    <dsp:sp modelId="{DD86F229-0CCC-4ABE-9473-13B85CA98D3F}">
      <dsp:nvSpPr>
        <dsp:cNvPr id="0" name=""/>
        <dsp:cNvSpPr/>
      </dsp:nvSpPr>
      <dsp:spPr>
        <a:xfrm>
          <a:off x="35"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 modelId="{F76D16AC-B5DD-432C-A7CA-FD79E96D0180}">
      <dsp:nvSpPr>
        <dsp:cNvPr id="0" name=""/>
        <dsp:cNvSpPr/>
      </dsp:nvSpPr>
      <dsp:spPr>
        <a:xfrm>
          <a:off x="3207234" y="1173479"/>
          <a:ext cx="955335" cy="955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35961-A102-482F-9084-E0A44F65637B}">
      <dsp:nvSpPr>
        <dsp:cNvPr id="0" name=""/>
        <dsp:cNvSpPr/>
      </dsp:nvSpPr>
      <dsp:spPr>
        <a:xfrm>
          <a:off x="3207234"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seek to “group” similar inputs </a:t>
          </a:r>
        </a:p>
      </dsp:txBody>
      <dsp:txXfrm>
        <a:off x="3207234" y="2211386"/>
        <a:ext cx="2729531" cy="409429"/>
      </dsp:txXfrm>
    </dsp:sp>
    <dsp:sp modelId="{F18B81AD-92C4-45CD-9101-FF02246535A5}">
      <dsp:nvSpPr>
        <dsp:cNvPr id="0" name=""/>
        <dsp:cNvSpPr/>
      </dsp:nvSpPr>
      <dsp:spPr>
        <a:xfrm>
          <a:off x="3207234"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dirty="0"/>
        </a:p>
      </dsp:txBody>
      <dsp:txXfrm>
        <a:off x="3207234" y="2659220"/>
        <a:ext cx="2729531" cy="434499"/>
      </dsp:txXfrm>
    </dsp:sp>
    <dsp:sp modelId="{9879BAE5-E34F-48AA-AC64-AF314DC973C1}">
      <dsp:nvSpPr>
        <dsp:cNvPr id="0" name=""/>
        <dsp:cNvSpPr/>
      </dsp:nvSpPr>
      <dsp:spPr>
        <a:xfrm>
          <a:off x="6414433" y="1173479"/>
          <a:ext cx="955335" cy="955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0E351-45D0-41E5-8D2D-23AEC2502671}">
      <dsp:nvSpPr>
        <dsp:cNvPr id="0" name=""/>
        <dsp:cNvSpPr/>
      </dsp:nvSpPr>
      <dsp:spPr>
        <a:xfrm>
          <a:off x="6414433"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This model is called a classifier</a:t>
          </a:r>
        </a:p>
      </dsp:txBody>
      <dsp:txXfrm>
        <a:off x="6414433" y="2211386"/>
        <a:ext cx="2729531" cy="409429"/>
      </dsp:txXfrm>
    </dsp:sp>
    <dsp:sp modelId="{EA9D1990-C1E9-4F34-8ED1-ABD7FB4F619B}">
      <dsp:nvSpPr>
        <dsp:cNvPr id="0" name=""/>
        <dsp:cNvSpPr/>
      </dsp:nvSpPr>
      <dsp:spPr>
        <a:xfrm>
          <a:off x="6414433"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20D3D-4810-4059-8CA3-03133B43AFE8}">
      <dsp:nvSpPr>
        <dsp:cNvPr id="0" name=""/>
        <dsp:cNvSpPr/>
      </dsp:nvSpPr>
      <dsp:spPr>
        <a:xfrm>
          <a:off x="0" y="0"/>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6696A-9E6C-4726-8055-6350DF424F78}">
      <dsp:nvSpPr>
        <dsp:cNvPr id="0" name=""/>
        <dsp:cNvSpPr/>
      </dsp:nvSpPr>
      <dsp:spPr>
        <a:xfrm>
          <a:off x="460897" y="343467"/>
          <a:ext cx="837995" cy="837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94E9BA-8872-4BB5-B593-F935A2D1664B}">
      <dsp:nvSpPr>
        <dsp:cNvPr id="0" name=""/>
        <dsp:cNvSpPr/>
      </dsp:nvSpPr>
      <dsp:spPr>
        <a:xfrm>
          <a:off x="1759790" y="651"/>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Iterative method based on gradient descent</a:t>
          </a:r>
        </a:p>
      </dsp:txBody>
      <dsp:txXfrm>
        <a:off x="1759790" y="651"/>
        <a:ext cx="4641009" cy="1523627"/>
      </dsp:txXfrm>
    </dsp:sp>
    <dsp:sp modelId="{F6F71E3C-271F-4039-8929-4206DE82116A}">
      <dsp:nvSpPr>
        <dsp:cNvPr id="0" name=""/>
        <dsp:cNvSpPr/>
      </dsp:nvSpPr>
      <dsp:spPr>
        <a:xfrm>
          <a:off x="0" y="1905186"/>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A71B0-E621-4B63-9D4B-AD74C6E7335B}">
      <dsp:nvSpPr>
        <dsp:cNvPr id="0" name=""/>
        <dsp:cNvSpPr/>
      </dsp:nvSpPr>
      <dsp:spPr>
        <a:xfrm>
          <a:off x="460897" y="2248002"/>
          <a:ext cx="837995" cy="837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5C541-8782-4733-B15D-CBB4184D607C}">
      <dsp:nvSpPr>
        <dsp:cNvPr id="0" name=""/>
        <dsp:cNvSpPr/>
      </dsp:nvSpPr>
      <dsp:spPr>
        <a:xfrm>
          <a:off x="1759790" y="1905186"/>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Do we </a:t>
          </a:r>
          <a:r>
            <a:rPr lang="en-US" sz="2500" i="1" kern="1200" dirty="0">
              <a:solidFill>
                <a:schemeClr val="bg1">
                  <a:lumMod val="95000"/>
                  <a:lumOff val="5000"/>
                </a:schemeClr>
              </a:solidFill>
            </a:rPr>
            <a:t>Train </a:t>
          </a:r>
          <a:r>
            <a:rPr lang="en-US" sz="2500" i="0" kern="1200" dirty="0">
              <a:solidFill>
                <a:schemeClr val="bg1">
                  <a:lumMod val="95000"/>
                  <a:lumOff val="5000"/>
                </a:schemeClr>
              </a:solidFill>
            </a:rPr>
            <a:t>a Neural Network?</a:t>
          </a:r>
          <a:endParaRPr lang="en-US" sz="2500" kern="1200" dirty="0">
            <a:solidFill>
              <a:schemeClr val="bg1">
                <a:lumMod val="95000"/>
                <a:lumOff val="5000"/>
              </a:schemeClr>
            </a:solidFill>
          </a:endParaRPr>
        </a:p>
      </dsp:txBody>
      <dsp:txXfrm>
        <a:off x="1759790" y="1905186"/>
        <a:ext cx="4641009" cy="1523627"/>
      </dsp:txXfrm>
    </dsp:sp>
    <dsp:sp modelId="{A4F3006B-1C1E-4328-A2A9-7EAB6AEAAEDC}">
      <dsp:nvSpPr>
        <dsp:cNvPr id="0" name=""/>
        <dsp:cNvSpPr/>
      </dsp:nvSpPr>
      <dsp:spPr>
        <a:xfrm>
          <a:off x="0" y="3809720"/>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43527-9613-42B2-9A73-0ECDF1161CFA}">
      <dsp:nvSpPr>
        <dsp:cNvPr id="0" name=""/>
        <dsp:cNvSpPr/>
      </dsp:nvSpPr>
      <dsp:spPr>
        <a:xfrm>
          <a:off x="460897" y="4152537"/>
          <a:ext cx="837995" cy="837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74484-E9E3-4772-818B-30B2990E266D}">
      <dsp:nvSpPr>
        <dsp:cNvPr id="0" name=""/>
        <dsp:cNvSpPr/>
      </dsp:nvSpPr>
      <dsp:spPr>
        <a:xfrm>
          <a:off x="1759790" y="3809720"/>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lumMod val="95000"/>
                  <a:lumOff val="5000"/>
                </a:schemeClr>
              </a:solidFill>
            </a:rPr>
            <a:t>Do we </a:t>
          </a:r>
          <a:r>
            <a:rPr lang="en-US" sz="2500" i="1" kern="1200" dirty="0">
              <a:solidFill>
                <a:schemeClr val="bg1">
                  <a:lumMod val="95000"/>
                  <a:lumOff val="5000"/>
                </a:schemeClr>
              </a:solidFill>
            </a:rPr>
            <a:t>Optimize </a:t>
          </a:r>
          <a:r>
            <a:rPr lang="en-US" sz="2500" i="0" kern="1200" dirty="0">
              <a:solidFill>
                <a:schemeClr val="bg1">
                  <a:lumMod val="95000"/>
                  <a:lumOff val="5000"/>
                </a:schemeClr>
              </a:solidFill>
            </a:rPr>
            <a:t>a Neural Network?</a:t>
          </a:r>
          <a:endParaRPr lang="en-US" sz="2500" kern="1200" dirty="0">
            <a:solidFill>
              <a:schemeClr val="bg1">
                <a:lumMod val="95000"/>
                <a:lumOff val="5000"/>
              </a:schemeClr>
            </a:solidFill>
          </a:endParaRPr>
        </a:p>
      </dsp:txBody>
      <dsp:txXfrm>
        <a:off x="1759790" y="3809720"/>
        <a:ext cx="4641009" cy="1523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24A3-B3DA-4DA0-A47A-39F155779D9A}">
      <dsp:nvSpPr>
        <dsp:cNvPr id="0" name=""/>
        <dsp:cNvSpPr/>
      </dsp:nvSpPr>
      <dsp:spPr>
        <a:xfrm>
          <a:off x="0" y="0"/>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2D Spectrogram vs. 1D Feature Vector</a:t>
          </a:r>
        </a:p>
      </dsp:txBody>
      <dsp:txXfrm>
        <a:off x="46868" y="46868"/>
        <a:ext cx="3713939" cy="1506464"/>
      </dsp:txXfrm>
    </dsp:sp>
    <dsp:sp modelId="{307484D1-CDAE-4B19-9BD8-F311C2E684A3}">
      <dsp:nvSpPr>
        <dsp:cNvPr id="0" name=""/>
        <dsp:cNvSpPr/>
      </dsp:nvSpPr>
      <dsp:spPr>
        <a:xfrm>
          <a:off x="480059" y="18668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Two </a:t>
          </a:r>
          <a:r>
            <a:rPr lang="en-US" sz="3100" i="1" kern="1200"/>
            <a:t>modes</a:t>
          </a:r>
          <a:r>
            <a:rPr lang="en-US" sz="3100" kern="1200"/>
            <a:t> – convey the same information</a:t>
          </a:r>
        </a:p>
      </dsp:txBody>
      <dsp:txXfrm>
        <a:off x="526927" y="1913767"/>
        <a:ext cx="3826754" cy="1506464"/>
      </dsp:txXfrm>
    </dsp:sp>
    <dsp:sp modelId="{2C25BA70-507C-4A0F-86B4-0490401572E2}">
      <dsp:nvSpPr>
        <dsp:cNvPr id="0" name=""/>
        <dsp:cNvSpPr/>
      </dsp:nvSpPr>
      <dsp:spPr>
        <a:xfrm>
          <a:off x="960119" y="37337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Compare to human cardinal senses</a:t>
          </a:r>
        </a:p>
      </dsp:txBody>
      <dsp:txXfrm>
        <a:off x="1006987" y="3780667"/>
        <a:ext cx="3826754" cy="1506464"/>
      </dsp:txXfrm>
    </dsp:sp>
    <dsp:sp modelId="{236DA042-725D-496A-BF40-2D075549A5B1}">
      <dsp:nvSpPr>
        <dsp:cNvPr id="0" name=""/>
        <dsp:cNvSpPr/>
      </dsp:nvSpPr>
      <dsp:spPr>
        <a:xfrm>
          <a:off x="4400550" y="1213485"/>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34579" y="1213485"/>
        <a:ext cx="572072" cy="782698"/>
      </dsp:txXfrm>
    </dsp:sp>
    <dsp:sp modelId="{8CAA2381-D357-403D-AD93-4329F53A2261}">
      <dsp:nvSpPr>
        <dsp:cNvPr id="0" name=""/>
        <dsp:cNvSpPr/>
      </dsp:nvSpPr>
      <dsp:spPr>
        <a:xfrm>
          <a:off x="4880610" y="3069717"/>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14639" y="3069717"/>
        <a:ext cx="572072" cy="7826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12/4/2020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12/4/2020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12/4/2020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12/4/2020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12/4/2020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12/4/2020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12/4/2020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12/4/2020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12/4/2020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12/4/2020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12/4/2020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12/4/2020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2.png"/><Relationship Id="rId4" Type="http://schemas.openxmlformats.org/officeDocument/2006/relationships/audio" Target="../media/media2.wav"/><Relationship Id="rId9"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Mapping Synthesizers to Real-World Instruments </a:t>
            </a:r>
            <a:endParaRPr sz="4800" dirty="0"/>
          </a:p>
        </p:txBody>
      </p:sp>
      <p:sp>
        <p:nvSpPr>
          <p:cNvPr id="3" name="Subtitle 2"/>
          <p:cNvSpPr>
            <a:spLocks noGrp="1"/>
          </p:cNvSpPr>
          <p:nvPr>
            <p:ph type="subTitle" idx="1"/>
          </p:nvPr>
        </p:nvSpPr>
        <p:spPr/>
        <p:txBody>
          <a:bodyPr/>
          <a:lstStyle/>
          <a:p>
            <a:r>
              <a:rPr lang="en-US" dirty="0"/>
              <a:t>Landon Buell, Kevin Short, </a:t>
            </a:r>
            <a:r>
              <a:rPr lang="en-US" dirty="0" err="1"/>
              <a:t>Maurik</a:t>
            </a:r>
            <a:r>
              <a:rPr lang="en-US" dirty="0"/>
              <a:t> </a:t>
            </a:r>
            <a:r>
              <a:rPr lang="en-US" dirty="0" err="1"/>
              <a:t>Holtrop</a:t>
            </a:r>
            <a:r>
              <a:rPr lang="en-US" dirty="0"/>
              <a:t> </a:t>
            </a:r>
          </a:p>
          <a:p>
            <a:r>
              <a:rPr lang="en-US" dirty="0"/>
              <a:t>4 Dec 2020</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B196-7625-4202-A62C-876327F84B08}"/>
              </a:ext>
            </a:extLst>
          </p:cNvPr>
          <p:cNvSpPr>
            <a:spLocks noGrp="1"/>
          </p:cNvSpPr>
          <p:nvPr>
            <p:ph type="title"/>
          </p:nvPr>
        </p:nvSpPr>
        <p:spPr/>
        <p:txBody>
          <a:bodyPr/>
          <a:lstStyle/>
          <a:p>
            <a:r>
              <a:rPr lang="en-US" dirty="0"/>
              <a:t>Training A Network</a:t>
            </a:r>
          </a:p>
        </p:txBody>
      </p:sp>
      <p:sp>
        <p:nvSpPr>
          <p:cNvPr id="4" name="Content Placeholder 3">
            <a:extLst>
              <a:ext uri="{FF2B5EF4-FFF2-40B4-BE49-F238E27FC236}">
                <a16:creationId xmlns:a16="http://schemas.microsoft.com/office/drawing/2014/main" id="{91157336-CCEB-44D9-B080-2E99B1057895}"/>
              </a:ext>
            </a:extLst>
          </p:cNvPr>
          <p:cNvSpPr>
            <a:spLocks noGrp="1"/>
          </p:cNvSpPr>
          <p:nvPr>
            <p:ph sz="half" idx="2"/>
          </p:nvPr>
        </p:nvSpPr>
        <p:spPr/>
        <p:txBody>
          <a:bodyPr/>
          <a:lstStyle/>
          <a:p>
            <a:endParaRPr lang="en-US" dirty="0"/>
          </a:p>
          <a:p>
            <a:r>
              <a:rPr lang="en-US" dirty="0"/>
              <a:t>Provide the model with labeled training samples</a:t>
            </a:r>
          </a:p>
          <a:p>
            <a:endParaRPr lang="en-US" dirty="0"/>
          </a:p>
          <a:p>
            <a:r>
              <a:rPr lang="en-US" dirty="0"/>
              <a:t>We quantify the error with an </a:t>
            </a:r>
            <a:r>
              <a:rPr lang="en-US" i="1" dirty="0"/>
              <a:t>Objective Function</a:t>
            </a:r>
            <a:endParaRPr lang="en-US" dirty="0"/>
          </a:p>
          <a:p>
            <a:pPr lvl="1"/>
            <a:endParaRPr lang="en-US" dirty="0"/>
          </a:p>
          <a:p>
            <a:r>
              <a:rPr lang="en-US" dirty="0"/>
              <a:t>Choose the parameters that </a:t>
            </a:r>
            <a:r>
              <a:rPr lang="en-US" i="1" dirty="0"/>
              <a:t>minimize </a:t>
            </a:r>
            <a:r>
              <a:rPr lang="en-US" dirty="0"/>
              <a:t>the objective function</a:t>
            </a:r>
          </a:p>
          <a:p>
            <a:endParaRPr lang="en-US" dirty="0"/>
          </a:p>
        </p:txBody>
      </p:sp>
      <p:pic>
        <p:nvPicPr>
          <p:cNvPr id="5" name="Content Placeholder 4" descr="A picture containing indoor, green, sitting, computer&#10;&#10;Description automatically generated">
            <a:extLst>
              <a:ext uri="{FF2B5EF4-FFF2-40B4-BE49-F238E27FC236}">
                <a16:creationId xmlns:a16="http://schemas.microsoft.com/office/drawing/2014/main" id="{6005B828-2799-4B1D-88D9-13D506B3C0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0600" y="2438400"/>
            <a:ext cx="4735594" cy="2514600"/>
          </a:xfrm>
          <a:prstGeom prst="rect">
            <a:avLst/>
          </a:prstGeom>
        </p:spPr>
      </p:pic>
    </p:spTree>
    <p:extLst>
      <p:ext uri="{BB962C8B-B14F-4D97-AF65-F5344CB8AC3E}">
        <p14:creationId xmlns:p14="http://schemas.microsoft.com/office/powerpoint/2010/main" val="406158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DEBA-61BA-4C68-881C-8A4020B428C0}"/>
              </a:ext>
            </a:extLst>
          </p:cNvPr>
          <p:cNvSpPr>
            <a:spLocks noGrp="1"/>
          </p:cNvSpPr>
          <p:nvPr>
            <p:ph type="title"/>
          </p:nvPr>
        </p:nvSpPr>
        <p:spPr>
          <a:xfrm>
            <a:off x="8002587" y="1600200"/>
            <a:ext cx="3122613" cy="1828800"/>
          </a:xfrm>
        </p:spPr>
        <p:txBody>
          <a:bodyPr anchor="b">
            <a:normAutofit/>
          </a:bodyPr>
          <a:lstStyle/>
          <a:p>
            <a:r>
              <a:rPr lang="en-US" dirty="0"/>
              <a:t>Optimization</a:t>
            </a:r>
          </a:p>
        </p:txBody>
      </p:sp>
      <p:sp>
        <p:nvSpPr>
          <p:cNvPr id="9" name="Text Placeholder 3">
            <a:extLst>
              <a:ext uri="{FF2B5EF4-FFF2-40B4-BE49-F238E27FC236}">
                <a16:creationId xmlns:a16="http://schemas.microsoft.com/office/drawing/2014/main" id="{63F1F5A5-089C-4146-B028-B9B9F28A8C20}"/>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9EAD6ECE-82FE-4629-BC06-AC0EFAC5E479}"/>
              </a:ext>
            </a:extLst>
          </p:cNvPr>
          <p:cNvGraphicFramePr>
            <a:graphicFrameLocks noGrp="1"/>
          </p:cNvGraphicFramePr>
          <p:nvPr>
            <p:ph idx="1"/>
            <p:extLst>
              <p:ext uri="{D42A27DB-BD31-4B8C-83A1-F6EECF244321}">
                <p14:modId xmlns:p14="http://schemas.microsoft.com/office/powerpoint/2010/main" val="1873146500"/>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50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5FA5-1622-40FD-9D94-81D541C99921}"/>
              </a:ext>
            </a:extLst>
          </p:cNvPr>
          <p:cNvSpPr>
            <a:spLocks noGrp="1"/>
          </p:cNvSpPr>
          <p:nvPr>
            <p:ph type="title"/>
          </p:nvPr>
        </p:nvSpPr>
        <p:spPr/>
        <p:txBody>
          <a:bodyPr/>
          <a:lstStyle/>
          <a:p>
            <a:r>
              <a:rPr lang="en-US" dirty="0"/>
              <a:t>Features Used</a:t>
            </a:r>
          </a:p>
        </p:txBody>
      </p:sp>
      <p:sp>
        <p:nvSpPr>
          <p:cNvPr id="3" name="Text Placeholder 2">
            <a:extLst>
              <a:ext uri="{FF2B5EF4-FFF2-40B4-BE49-F238E27FC236}">
                <a16:creationId xmlns:a16="http://schemas.microsoft.com/office/drawing/2014/main" id="{9E3E6FB2-8A7C-415C-AD06-11B9D555E23B}"/>
              </a:ext>
            </a:extLst>
          </p:cNvPr>
          <p:cNvSpPr>
            <a:spLocks noGrp="1"/>
          </p:cNvSpPr>
          <p:nvPr>
            <p:ph type="body" idx="1"/>
          </p:nvPr>
        </p:nvSpPr>
        <p:spPr/>
        <p:txBody>
          <a:bodyPr/>
          <a:lstStyle/>
          <a:p>
            <a:r>
              <a:rPr lang="en-US" dirty="0"/>
              <a:t>Spectrogram / Time-Series / Frequency Series</a:t>
            </a:r>
          </a:p>
        </p:txBody>
      </p:sp>
    </p:spTree>
    <p:extLst>
      <p:ext uri="{BB962C8B-B14F-4D97-AF65-F5344CB8AC3E}">
        <p14:creationId xmlns:p14="http://schemas.microsoft.com/office/powerpoint/2010/main" val="295563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304-FB08-4F0F-842B-35A98D108395}"/>
              </a:ext>
            </a:extLst>
          </p:cNvPr>
          <p:cNvSpPr>
            <a:spLocks noGrp="1"/>
          </p:cNvSpPr>
          <p:nvPr>
            <p:ph type="title"/>
          </p:nvPr>
        </p:nvSpPr>
        <p:spPr/>
        <p:txBody>
          <a:bodyPr/>
          <a:lstStyle/>
          <a:p>
            <a:r>
              <a:rPr lang="en-US" dirty="0"/>
              <a:t>How are Features Chosen?</a:t>
            </a:r>
          </a:p>
        </p:txBody>
      </p:sp>
      <p:sp>
        <p:nvSpPr>
          <p:cNvPr id="3" name="Content Placeholder 2">
            <a:extLst>
              <a:ext uri="{FF2B5EF4-FFF2-40B4-BE49-F238E27FC236}">
                <a16:creationId xmlns:a16="http://schemas.microsoft.com/office/drawing/2014/main" id="{E0F7D609-DEDC-4309-ADD8-4825FA3BD95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“For recognition algorithms, the necessary property of the acoustic features is low variability among features extracted from examples assigned to the same class, and at the same time high variability allowing distinction between features extracted from examples assigned to different classes”</a:t>
            </a:r>
          </a:p>
          <a:p>
            <a:pPr marL="0" indent="0">
              <a:buNone/>
            </a:pPr>
            <a:r>
              <a:rPr lang="en-US" dirty="0"/>
              <a:t>	- </a:t>
            </a:r>
            <a:r>
              <a:rPr lang="en-US" dirty="0" err="1"/>
              <a:t>Tuomas</a:t>
            </a:r>
            <a:r>
              <a:rPr lang="en-US" dirty="0"/>
              <a:t> Virtanen, Machine Learning &amp; Audio 	Engineer</a:t>
            </a:r>
          </a:p>
        </p:txBody>
      </p:sp>
      <p:sp>
        <p:nvSpPr>
          <p:cNvPr id="4" name="Text Placeholder 3">
            <a:extLst>
              <a:ext uri="{FF2B5EF4-FFF2-40B4-BE49-F238E27FC236}">
                <a16:creationId xmlns:a16="http://schemas.microsoft.com/office/drawing/2014/main" id="{AF8A60B9-3A19-4AFE-B744-7CD425E2F919}"/>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97826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5D45-8484-4266-B6B7-5A75B0A35F0D}"/>
              </a:ext>
            </a:extLst>
          </p:cNvPr>
          <p:cNvSpPr>
            <a:spLocks noGrp="1"/>
          </p:cNvSpPr>
          <p:nvPr>
            <p:ph type="title"/>
          </p:nvPr>
        </p:nvSpPr>
        <p:spPr>
          <a:xfrm>
            <a:off x="8002587" y="1600200"/>
            <a:ext cx="3122613" cy="1828800"/>
          </a:xfrm>
        </p:spPr>
        <p:txBody>
          <a:bodyPr anchor="b">
            <a:normAutofit/>
          </a:bodyPr>
          <a:lstStyle/>
          <a:p>
            <a:r>
              <a:rPr lang="en-US" dirty="0"/>
              <a:t>Analysis Frames</a:t>
            </a:r>
          </a:p>
        </p:txBody>
      </p:sp>
      <p:pic>
        <p:nvPicPr>
          <p:cNvPr id="6" name="Content Placeholder 5" descr="A picture containing diagram&#10;&#10;Description automatically generated">
            <a:extLst>
              <a:ext uri="{FF2B5EF4-FFF2-40B4-BE49-F238E27FC236}">
                <a16:creationId xmlns:a16="http://schemas.microsoft.com/office/drawing/2014/main" id="{CC024462-8802-453F-A444-F2C6734B18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0412" y="1812798"/>
            <a:ext cx="6400800" cy="3232403"/>
          </a:xfrm>
          <a:noFill/>
        </p:spPr>
      </p:pic>
      <p:sp>
        <p:nvSpPr>
          <p:cNvPr id="3" name="Content Placeholder 2">
            <a:extLst>
              <a:ext uri="{FF2B5EF4-FFF2-40B4-BE49-F238E27FC236}">
                <a16:creationId xmlns:a16="http://schemas.microsoft.com/office/drawing/2014/main" id="{D7E024A7-63FD-4416-80AB-72F13633D04C}"/>
              </a:ext>
            </a:extLst>
          </p:cNvPr>
          <p:cNvSpPr>
            <a:spLocks noGrp="1"/>
          </p:cNvSpPr>
          <p:nvPr>
            <p:ph type="body" sz="half" idx="2"/>
          </p:nvPr>
        </p:nvSpPr>
        <p:spPr>
          <a:xfrm>
            <a:off x="8001039" y="3429000"/>
            <a:ext cx="3124161" cy="1828800"/>
          </a:xfrm>
        </p:spPr>
        <p:txBody>
          <a:bodyPr>
            <a:normAutofit/>
          </a:bodyPr>
          <a:lstStyle/>
          <a:p>
            <a:pPr>
              <a:spcAft>
                <a:spcPts val="600"/>
              </a:spcAft>
            </a:pPr>
            <a:endParaRPr lang="en-US" dirty="0"/>
          </a:p>
          <a:p>
            <a:pPr>
              <a:spcAft>
                <a:spcPts val="600"/>
              </a:spcAft>
            </a:pPr>
            <a:r>
              <a:rPr lang="en-US" dirty="0"/>
              <a:t>“Preprocessing” Step</a:t>
            </a:r>
          </a:p>
          <a:p>
            <a:pPr>
              <a:spcAft>
                <a:spcPts val="600"/>
              </a:spcAft>
            </a:pPr>
            <a:endParaRPr lang="en-US" dirty="0"/>
          </a:p>
          <a:p>
            <a:pPr>
              <a:spcAft>
                <a:spcPts val="600"/>
              </a:spcAft>
            </a:pPr>
            <a:r>
              <a:rPr lang="en-US" dirty="0"/>
              <a:t>Examine waveform in a “Quasi- Stationary state” </a:t>
            </a:r>
          </a:p>
        </p:txBody>
      </p:sp>
    </p:spTree>
    <p:extLst>
      <p:ext uri="{BB962C8B-B14F-4D97-AF65-F5344CB8AC3E}">
        <p14:creationId xmlns:p14="http://schemas.microsoft.com/office/powerpoint/2010/main" val="100899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6861-121A-406E-AB06-061356006C06}"/>
              </a:ext>
            </a:extLst>
          </p:cNvPr>
          <p:cNvSpPr>
            <a:spLocks noGrp="1"/>
          </p:cNvSpPr>
          <p:nvPr>
            <p:ph type="title"/>
          </p:nvPr>
        </p:nvSpPr>
        <p:spPr/>
        <p:txBody>
          <a:bodyPr/>
          <a:lstStyle/>
          <a:p>
            <a:r>
              <a:rPr lang="en-US" dirty="0"/>
              <a:t>The Spectrogram</a:t>
            </a:r>
          </a:p>
        </p:txBody>
      </p:sp>
      <p:sp>
        <p:nvSpPr>
          <p:cNvPr id="3" name="Content Placeholder 2">
            <a:extLst>
              <a:ext uri="{FF2B5EF4-FFF2-40B4-BE49-F238E27FC236}">
                <a16:creationId xmlns:a16="http://schemas.microsoft.com/office/drawing/2014/main" id="{57CF9785-CB88-4D46-A0D5-A0815E4A8D74}"/>
              </a:ext>
            </a:extLst>
          </p:cNvPr>
          <p:cNvSpPr>
            <a:spLocks noGrp="1"/>
          </p:cNvSpPr>
          <p:nvPr>
            <p:ph sz="half" idx="1"/>
          </p:nvPr>
        </p:nvSpPr>
        <p:spPr/>
        <p:txBody>
          <a:bodyPr/>
          <a:lstStyle/>
          <a:p>
            <a:endParaRPr lang="en-US" dirty="0"/>
          </a:p>
          <a:p>
            <a:r>
              <a:rPr lang="en-US" dirty="0"/>
              <a:t>Provides a 2D image-like representation of a waveform</a:t>
            </a:r>
          </a:p>
          <a:p>
            <a:endParaRPr lang="en-US" dirty="0"/>
          </a:p>
          <a:p>
            <a:endParaRPr lang="en-US" dirty="0"/>
          </a:p>
          <a:p>
            <a:r>
              <a:rPr lang="en-US" dirty="0"/>
              <a:t>Maps energy over frequency and time</a:t>
            </a:r>
          </a:p>
          <a:p>
            <a:pPr lvl="1"/>
            <a:r>
              <a:rPr lang="en-US" dirty="0"/>
              <a:t>Time passes on X-axis</a:t>
            </a:r>
          </a:p>
          <a:p>
            <a:pPr lvl="1"/>
            <a:r>
              <a:rPr lang="en-US" dirty="0"/>
              <a:t>Frequency on Y-axis</a:t>
            </a:r>
          </a:p>
        </p:txBody>
      </p:sp>
      <p:sp>
        <p:nvSpPr>
          <p:cNvPr id="13" name="TextBox 12">
            <a:extLst>
              <a:ext uri="{FF2B5EF4-FFF2-40B4-BE49-F238E27FC236}">
                <a16:creationId xmlns:a16="http://schemas.microsoft.com/office/drawing/2014/main" id="{4D3A0DD1-AB2F-4E7D-B863-E99F1AF85E86}"/>
              </a:ext>
            </a:extLst>
          </p:cNvPr>
          <p:cNvSpPr txBox="1"/>
          <p:nvPr/>
        </p:nvSpPr>
        <p:spPr>
          <a:xfrm>
            <a:off x="5794470" y="5726668"/>
            <a:ext cx="2926080" cy="369332"/>
          </a:xfrm>
          <a:prstGeom prst="rect">
            <a:avLst/>
          </a:prstGeom>
          <a:noFill/>
        </p:spPr>
        <p:txBody>
          <a:bodyPr wrap="square" rtlCol="0">
            <a:spAutoFit/>
          </a:bodyPr>
          <a:lstStyle/>
          <a:p>
            <a:r>
              <a:rPr lang="en-US" dirty="0"/>
              <a:t>Bb Trumpet – B3</a:t>
            </a:r>
          </a:p>
        </p:txBody>
      </p:sp>
      <p:sp>
        <p:nvSpPr>
          <p:cNvPr id="16" name="TextBox 15">
            <a:extLst>
              <a:ext uri="{FF2B5EF4-FFF2-40B4-BE49-F238E27FC236}">
                <a16:creationId xmlns:a16="http://schemas.microsoft.com/office/drawing/2014/main" id="{C2B2FC69-CA15-4F8F-8C02-8004F7A5C89D}"/>
              </a:ext>
            </a:extLst>
          </p:cNvPr>
          <p:cNvSpPr txBox="1"/>
          <p:nvPr/>
        </p:nvSpPr>
        <p:spPr>
          <a:xfrm>
            <a:off x="5794470" y="2940470"/>
            <a:ext cx="2926080" cy="369332"/>
          </a:xfrm>
          <a:prstGeom prst="rect">
            <a:avLst/>
          </a:prstGeom>
          <a:noFill/>
        </p:spPr>
        <p:txBody>
          <a:bodyPr wrap="square" rtlCol="0">
            <a:spAutoFit/>
          </a:bodyPr>
          <a:lstStyle/>
          <a:p>
            <a:r>
              <a:rPr lang="en-US" dirty="0"/>
              <a:t>Alto Saxophone – A4</a:t>
            </a:r>
          </a:p>
        </p:txBody>
      </p:sp>
      <p:sp>
        <p:nvSpPr>
          <p:cNvPr id="17" name="TextBox 16">
            <a:extLst>
              <a:ext uri="{FF2B5EF4-FFF2-40B4-BE49-F238E27FC236}">
                <a16:creationId xmlns:a16="http://schemas.microsoft.com/office/drawing/2014/main" id="{01F8818D-F9C3-47F3-B75F-FDBF1E258FB8}"/>
              </a:ext>
            </a:extLst>
          </p:cNvPr>
          <p:cNvSpPr txBox="1"/>
          <p:nvPr/>
        </p:nvSpPr>
        <p:spPr>
          <a:xfrm>
            <a:off x="8915400" y="5731684"/>
            <a:ext cx="2926080" cy="369332"/>
          </a:xfrm>
          <a:prstGeom prst="rect">
            <a:avLst/>
          </a:prstGeom>
          <a:noFill/>
        </p:spPr>
        <p:txBody>
          <a:bodyPr wrap="square" rtlCol="0">
            <a:spAutoFit/>
          </a:bodyPr>
          <a:lstStyle/>
          <a:p>
            <a:r>
              <a:rPr lang="en-US" dirty="0"/>
              <a:t>Violin – G4</a:t>
            </a:r>
          </a:p>
        </p:txBody>
      </p:sp>
      <p:sp>
        <p:nvSpPr>
          <p:cNvPr id="18" name="TextBox 17">
            <a:extLst>
              <a:ext uri="{FF2B5EF4-FFF2-40B4-BE49-F238E27FC236}">
                <a16:creationId xmlns:a16="http://schemas.microsoft.com/office/drawing/2014/main" id="{487C4362-F785-4AFB-A8F4-276A163DECB6}"/>
              </a:ext>
            </a:extLst>
          </p:cNvPr>
          <p:cNvSpPr txBox="1"/>
          <p:nvPr/>
        </p:nvSpPr>
        <p:spPr>
          <a:xfrm>
            <a:off x="8915400" y="2909074"/>
            <a:ext cx="2926080" cy="369332"/>
          </a:xfrm>
          <a:prstGeom prst="rect">
            <a:avLst/>
          </a:prstGeom>
          <a:noFill/>
        </p:spPr>
        <p:txBody>
          <a:bodyPr wrap="square" rtlCol="0">
            <a:spAutoFit/>
          </a:bodyPr>
          <a:lstStyle/>
          <a:p>
            <a:r>
              <a:rPr lang="en-US" dirty="0"/>
              <a:t>Pure Sine – 220 Hz</a:t>
            </a:r>
          </a:p>
        </p:txBody>
      </p:sp>
      <p:pic>
        <p:nvPicPr>
          <p:cNvPr id="14" name="Picture 13" descr="A picture containing text, screen, curtain&#10;&#10;Description automatically generated">
            <a:extLst>
              <a:ext uri="{FF2B5EF4-FFF2-40B4-BE49-F238E27FC236}">
                <a16:creationId xmlns:a16="http://schemas.microsoft.com/office/drawing/2014/main" id="{DB5A1163-5100-484B-A567-BBBF9079F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7413" y="74591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picture containing text, indoor&#10;&#10;Description automatically generated">
            <a:extLst>
              <a:ext uri="{FF2B5EF4-FFF2-40B4-BE49-F238E27FC236}">
                <a16:creationId xmlns:a16="http://schemas.microsoft.com/office/drawing/2014/main" id="{70BA713C-6B53-440E-A489-CC9E78FE52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3961" y="756984"/>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Background pattern&#10;&#10;Description automatically generated">
            <a:extLst>
              <a:ext uri="{FF2B5EF4-FFF2-40B4-BE49-F238E27FC236}">
                <a16:creationId xmlns:a16="http://schemas.microsoft.com/office/drawing/2014/main" id="{C5974136-5C04-4AD4-9793-67ED0B1D2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470" y="3581400"/>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descr="A picture containing text, monitor, screen&#10;&#10;Description automatically generated">
            <a:extLst>
              <a:ext uri="{FF2B5EF4-FFF2-40B4-BE49-F238E27FC236}">
                <a16:creationId xmlns:a16="http://schemas.microsoft.com/office/drawing/2014/main" id="{DE77CD16-8A20-42E6-BC58-4E0D4B1E41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961" y="3579595"/>
            <a:ext cx="2926080" cy="21945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4611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D90A-E108-49B2-BB54-CF6E9EA24075}"/>
              </a:ext>
            </a:extLst>
          </p:cNvPr>
          <p:cNvSpPr>
            <a:spLocks noGrp="1"/>
          </p:cNvSpPr>
          <p:nvPr>
            <p:ph type="title"/>
          </p:nvPr>
        </p:nvSpPr>
        <p:spPr/>
        <p:txBody>
          <a:bodyPr/>
          <a:lstStyle/>
          <a:p>
            <a:r>
              <a:rPr lang="en-US" dirty="0"/>
              <a:t>The Feature Vector</a:t>
            </a:r>
          </a:p>
        </p:txBody>
      </p:sp>
      <p:sp>
        <p:nvSpPr>
          <p:cNvPr id="5" name="Text Placeholder 4">
            <a:extLst>
              <a:ext uri="{FF2B5EF4-FFF2-40B4-BE49-F238E27FC236}">
                <a16:creationId xmlns:a16="http://schemas.microsoft.com/office/drawing/2014/main" id="{255E6976-6B7E-43C2-B8AF-D34EC091998F}"/>
              </a:ext>
            </a:extLst>
          </p:cNvPr>
          <p:cNvSpPr>
            <a:spLocks noGrp="1"/>
          </p:cNvSpPr>
          <p:nvPr>
            <p:ph type="body" idx="1"/>
          </p:nvPr>
        </p:nvSpPr>
        <p:spPr/>
        <p:txBody>
          <a:bodyPr/>
          <a:lstStyle/>
          <a:p>
            <a:r>
              <a:rPr lang="en-US" b="1" dirty="0"/>
              <a:t>Time Center of Mass</a:t>
            </a:r>
          </a:p>
        </p:txBody>
      </p:sp>
      <p:sp>
        <p:nvSpPr>
          <p:cNvPr id="7" name="Text Placeholder 6">
            <a:extLst>
              <a:ext uri="{FF2B5EF4-FFF2-40B4-BE49-F238E27FC236}">
                <a16:creationId xmlns:a16="http://schemas.microsoft.com/office/drawing/2014/main" id="{C1C52E73-E3DA-4BF4-A251-2D78539E4838}"/>
              </a:ext>
            </a:extLst>
          </p:cNvPr>
          <p:cNvSpPr>
            <a:spLocks noGrp="1"/>
          </p:cNvSpPr>
          <p:nvPr>
            <p:ph type="body" sz="quarter" idx="3"/>
          </p:nvPr>
        </p:nvSpPr>
        <p:spPr/>
        <p:txBody>
          <a:bodyPr/>
          <a:lstStyle/>
          <a:p>
            <a:r>
              <a:rPr lang="en-US" b="1" dirty="0"/>
              <a:t>Frequency Center of Mass</a:t>
            </a:r>
          </a:p>
        </p:txBody>
      </p:sp>
      <p:sp>
        <p:nvSpPr>
          <p:cNvPr id="8" name="Content Placeholder 7">
            <a:extLst>
              <a:ext uri="{FF2B5EF4-FFF2-40B4-BE49-F238E27FC236}">
                <a16:creationId xmlns:a16="http://schemas.microsoft.com/office/drawing/2014/main" id="{0377C377-37A9-46B3-A4B9-CD09169D8A43}"/>
              </a:ext>
            </a:extLst>
          </p:cNvPr>
          <p:cNvSpPr>
            <a:spLocks noGrp="1"/>
          </p:cNvSpPr>
          <p:nvPr>
            <p:ph sz="quarter" idx="4"/>
          </p:nvPr>
        </p:nvSpPr>
        <p:spPr/>
        <p:txBody>
          <a:bodyPr/>
          <a:lstStyle/>
          <a:p>
            <a:endParaRPr lang="en-US" dirty="0"/>
          </a:p>
          <a:p>
            <a:endParaRPr lang="en-US" dirty="0"/>
          </a:p>
          <a:p>
            <a:endParaRPr lang="en-US" dirty="0"/>
          </a:p>
        </p:txBody>
      </p:sp>
      <p:pic>
        <p:nvPicPr>
          <p:cNvPr id="6" name="Picture 5">
            <a:extLst>
              <a:ext uri="{FF2B5EF4-FFF2-40B4-BE49-F238E27FC236}">
                <a16:creationId xmlns:a16="http://schemas.microsoft.com/office/drawing/2014/main" id="{12F398A4-EDDA-4196-AFA0-2EBC7D782C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5840" y="2448560"/>
            <a:ext cx="4754880" cy="1783080"/>
          </a:xfrm>
          <a:prstGeom prst="rect">
            <a:avLst/>
          </a:prstGeom>
        </p:spPr>
      </p:pic>
      <p:pic>
        <p:nvPicPr>
          <p:cNvPr id="10" name="Picture 9">
            <a:extLst>
              <a:ext uri="{FF2B5EF4-FFF2-40B4-BE49-F238E27FC236}">
                <a16:creationId xmlns:a16="http://schemas.microsoft.com/office/drawing/2014/main" id="{A7C709E2-77E1-431B-9DB7-FF5ECAB45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38400"/>
            <a:ext cx="4754880" cy="1783080"/>
          </a:xfrm>
          <a:prstGeom prst="rect">
            <a:avLst/>
          </a:prstGeom>
        </p:spPr>
      </p:pic>
      <p:pic>
        <p:nvPicPr>
          <p:cNvPr id="12" name="Picture 11">
            <a:extLst>
              <a:ext uri="{FF2B5EF4-FFF2-40B4-BE49-F238E27FC236}">
                <a16:creationId xmlns:a16="http://schemas.microsoft.com/office/drawing/2014/main" id="{F0B5BB76-3CBA-43E3-A5E7-8EAB1C4092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4419600"/>
            <a:ext cx="4754880" cy="1783080"/>
          </a:xfrm>
          <a:prstGeom prst="rect">
            <a:avLst/>
          </a:prstGeom>
        </p:spPr>
      </p:pic>
      <p:pic>
        <p:nvPicPr>
          <p:cNvPr id="14" name="Picture 13">
            <a:extLst>
              <a:ext uri="{FF2B5EF4-FFF2-40B4-BE49-F238E27FC236}">
                <a16:creationId xmlns:a16="http://schemas.microsoft.com/office/drawing/2014/main" id="{ACA09F6B-8216-46CC-A9E2-C499E5E067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840" y="4419600"/>
            <a:ext cx="4754880" cy="1783080"/>
          </a:xfrm>
          <a:prstGeom prst="rect">
            <a:avLst/>
          </a:prstGeom>
        </p:spPr>
      </p:pic>
    </p:spTree>
    <p:extLst>
      <p:ext uri="{BB962C8B-B14F-4D97-AF65-F5344CB8AC3E}">
        <p14:creationId xmlns:p14="http://schemas.microsoft.com/office/powerpoint/2010/main" val="255678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6862-5AB6-417C-AA48-C04A0EC03A30}"/>
              </a:ext>
            </a:extLst>
          </p:cNvPr>
          <p:cNvSpPr>
            <a:spLocks noGrp="1"/>
          </p:cNvSpPr>
          <p:nvPr>
            <p:ph type="title"/>
          </p:nvPr>
        </p:nvSpPr>
        <p:spPr/>
        <p:txBody>
          <a:bodyPr/>
          <a:lstStyle/>
          <a:p>
            <a:r>
              <a:rPr lang="en-US" dirty="0"/>
              <a:t>Feature Vector (Cont.)</a:t>
            </a:r>
          </a:p>
        </p:txBody>
      </p:sp>
      <p:sp>
        <p:nvSpPr>
          <p:cNvPr id="3" name="Text Placeholder 2">
            <a:extLst>
              <a:ext uri="{FF2B5EF4-FFF2-40B4-BE49-F238E27FC236}">
                <a16:creationId xmlns:a16="http://schemas.microsoft.com/office/drawing/2014/main" id="{CEC4403B-9F55-4FD4-8633-3B6FCA132809}"/>
              </a:ext>
            </a:extLst>
          </p:cNvPr>
          <p:cNvSpPr>
            <a:spLocks noGrp="1"/>
          </p:cNvSpPr>
          <p:nvPr>
            <p:ph type="body" idx="1"/>
          </p:nvPr>
        </p:nvSpPr>
        <p:spPr/>
        <p:txBody>
          <a:bodyPr>
            <a:normAutofit lnSpcReduction="10000"/>
          </a:bodyPr>
          <a:lstStyle/>
          <a:p>
            <a:r>
              <a:rPr lang="en-US" dirty="0"/>
              <a:t>Mel Frequency </a:t>
            </a:r>
            <a:r>
              <a:rPr lang="en-US" dirty="0" err="1"/>
              <a:t>Cepstrum</a:t>
            </a:r>
            <a:r>
              <a:rPr lang="en-US" dirty="0"/>
              <a:t> Coefficients</a:t>
            </a:r>
          </a:p>
        </p:txBody>
      </p:sp>
      <p:sp>
        <p:nvSpPr>
          <p:cNvPr id="4" name="Content Placeholder 3">
            <a:extLst>
              <a:ext uri="{FF2B5EF4-FFF2-40B4-BE49-F238E27FC236}">
                <a16:creationId xmlns:a16="http://schemas.microsoft.com/office/drawing/2014/main" id="{0A62BC40-14F6-4CC4-B327-EA23A187D304}"/>
              </a:ext>
            </a:extLst>
          </p:cNvPr>
          <p:cNvSpPr>
            <a:spLocks noGrp="1"/>
          </p:cNvSpPr>
          <p:nvPr>
            <p:ph sz="half" idx="2"/>
          </p:nvPr>
        </p:nvSpPr>
        <p:spPr/>
        <p:txBody>
          <a:bodyPr>
            <a:normAutofit lnSpcReduction="10000"/>
          </a:bodyPr>
          <a:lstStyle/>
          <a:p>
            <a:r>
              <a:rPr lang="en-US" dirty="0"/>
              <a:t>Produced from Mel Filter Banks</a:t>
            </a:r>
          </a:p>
          <a:p>
            <a:endParaRPr lang="en-US" dirty="0"/>
          </a:p>
          <a:p>
            <a:endParaRPr lang="en-US" dirty="0"/>
          </a:p>
          <a:p>
            <a:endParaRPr lang="en-US" dirty="0"/>
          </a:p>
          <a:p>
            <a:endParaRPr lang="en-US" dirty="0"/>
          </a:p>
          <a:p>
            <a:endParaRPr lang="en-US" dirty="0"/>
          </a:p>
          <a:p>
            <a:r>
              <a:rPr lang="en-US" dirty="0"/>
              <a:t>Detect Periodicity in Frequency Space</a:t>
            </a:r>
          </a:p>
          <a:p>
            <a:endParaRPr lang="en-US" dirty="0"/>
          </a:p>
          <a:p>
            <a:endParaRPr lang="en-US" dirty="0"/>
          </a:p>
          <a:p>
            <a:endParaRPr lang="en-US" dirty="0"/>
          </a:p>
        </p:txBody>
      </p:sp>
      <p:sp>
        <p:nvSpPr>
          <p:cNvPr id="8" name="Text Placeholder 7">
            <a:extLst>
              <a:ext uri="{FF2B5EF4-FFF2-40B4-BE49-F238E27FC236}">
                <a16:creationId xmlns:a16="http://schemas.microsoft.com/office/drawing/2014/main" id="{177EE3EE-0B39-460C-93F4-A1999E8F90EF}"/>
              </a:ext>
            </a:extLst>
          </p:cNvPr>
          <p:cNvSpPr>
            <a:spLocks noGrp="1"/>
          </p:cNvSpPr>
          <p:nvPr>
            <p:ph type="body" sz="quarter" idx="3"/>
          </p:nvPr>
        </p:nvSpPr>
        <p:spPr/>
        <p:txBody>
          <a:bodyPr>
            <a:normAutofit lnSpcReduction="10000"/>
          </a:bodyPr>
          <a:lstStyle/>
          <a:p>
            <a:r>
              <a:rPr lang="en-US" dirty="0"/>
              <a:t>Time </a:t>
            </a:r>
            <a:r>
              <a:rPr lang="en-US"/>
              <a:t>Domain Envelope</a:t>
            </a:r>
            <a:endParaRPr lang="en-US" dirty="0"/>
          </a:p>
        </p:txBody>
      </p:sp>
      <p:sp>
        <p:nvSpPr>
          <p:cNvPr id="6" name="Content Placeholder 5">
            <a:extLst>
              <a:ext uri="{FF2B5EF4-FFF2-40B4-BE49-F238E27FC236}">
                <a16:creationId xmlns:a16="http://schemas.microsoft.com/office/drawing/2014/main" id="{FDD582A7-0576-439D-9307-F4094E986B70}"/>
              </a:ext>
            </a:extLst>
          </p:cNvPr>
          <p:cNvSpPr>
            <a:spLocks noGrp="1"/>
          </p:cNvSpPr>
          <p:nvPr>
            <p:ph sz="quarter" idx="4"/>
          </p:nvPr>
        </p:nvSpPr>
        <p:spPr/>
        <p:txBody>
          <a:bodyPr>
            <a:normAutofit lnSpcReduction="10000"/>
          </a:bodyPr>
          <a:lstStyle/>
          <a:p>
            <a:endParaRPr lang="en-US" dirty="0"/>
          </a:p>
          <a:p>
            <a:endParaRPr lang="en-US" dirty="0"/>
          </a:p>
          <a:p>
            <a:endParaRPr lang="en-US" dirty="0"/>
          </a:p>
        </p:txBody>
      </p:sp>
      <p:pic>
        <p:nvPicPr>
          <p:cNvPr id="13" name="Picture 12" descr="Chart&#10;&#10;Description automatically generated">
            <a:extLst>
              <a:ext uri="{FF2B5EF4-FFF2-40B4-BE49-F238E27FC236}">
                <a16:creationId xmlns:a16="http://schemas.microsoft.com/office/drawing/2014/main" id="{7A601C5F-33B5-4B46-872E-3C89796E73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952" y="3048000"/>
            <a:ext cx="4191000" cy="2095500"/>
          </a:xfrm>
          <a:prstGeom prst="rect">
            <a:avLst/>
          </a:prstGeom>
        </p:spPr>
      </p:pic>
      <p:pic>
        <p:nvPicPr>
          <p:cNvPr id="15" name="Picture 14" descr="Chart&#10;&#10;Description automatically generated">
            <a:extLst>
              <a:ext uri="{FF2B5EF4-FFF2-40B4-BE49-F238E27FC236}">
                <a16:creationId xmlns:a16="http://schemas.microsoft.com/office/drawing/2014/main" id="{11E7A055-BEC3-4FC8-A5EB-3A90E63D1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14600"/>
            <a:ext cx="4572000" cy="1714500"/>
          </a:xfrm>
          <a:prstGeom prst="rect">
            <a:avLst/>
          </a:prstGeom>
        </p:spPr>
      </p:pic>
      <p:pic>
        <p:nvPicPr>
          <p:cNvPr id="17" name="Picture 16" descr="Chart, line chart&#10;&#10;Description automatically generated">
            <a:extLst>
              <a:ext uri="{FF2B5EF4-FFF2-40B4-BE49-F238E27FC236}">
                <a16:creationId xmlns:a16="http://schemas.microsoft.com/office/drawing/2014/main" id="{5730C8EE-D972-496B-8916-1A4DD48B3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334352"/>
            <a:ext cx="4572000" cy="1714500"/>
          </a:xfrm>
          <a:prstGeom prst="rect">
            <a:avLst/>
          </a:prstGeom>
        </p:spPr>
      </p:pic>
    </p:spTree>
    <p:extLst>
      <p:ext uri="{BB962C8B-B14F-4D97-AF65-F5344CB8AC3E}">
        <p14:creationId xmlns:p14="http://schemas.microsoft.com/office/powerpoint/2010/main" val="194874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4BAEA-CBF0-471F-B723-147D30CEFCC8}"/>
              </a:ext>
            </a:extLst>
          </p:cNvPr>
          <p:cNvSpPr>
            <a:spLocks noGrp="1"/>
          </p:cNvSpPr>
          <p:nvPr>
            <p:ph type="title"/>
          </p:nvPr>
        </p:nvSpPr>
        <p:spPr/>
        <p:txBody>
          <a:bodyPr/>
          <a:lstStyle/>
          <a:p>
            <a:r>
              <a:rPr lang="en-US" dirty="0"/>
              <a:t>Network Architecture</a:t>
            </a:r>
          </a:p>
        </p:txBody>
      </p:sp>
      <p:sp>
        <p:nvSpPr>
          <p:cNvPr id="5" name="Text Placeholder 4">
            <a:extLst>
              <a:ext uri="{FF2B5EF4-FFF2-40B4-BE49-F238E27FC236}">
                <a16:creationId xmlns:a16="http://schemas.microsoft.com/office/drawing/2014/main" id="{9E723EA5-E5BE-4BA0-BD51-027440C2F49D}"/>
              </a:ext>
            </a:extLst>
          </p:cNvPr>
          <p:cNvSpPr>
            <a:spLocks noGrp="1"/>
          </p:cNvSpPr>
          <p:nvPr>
            <p:ph type="body" idx="1"/>
          </p:nvPr>
        </p:nvSpPr>
        <p:spPr/>
        <p:txBody>
          <a:bodyPr/>
          <a:lstStyle/>
          <a:p>
            <a:r>
              <a:rPr lang="en-US" dirty="0"/>
              <a:t>What do we do with our features?</a:t>
            </a:r>
          </a:p>
        </p:txBody>
      </p:sp>
    </p:spTree>
    <p:extLst>
      <p:ext uri="{BB962C8B-B14F-4D97-AF65-F5344CB8AC3E}">
        <p14:creationId xmlns:p14="http://schemas.microsoft.com/office/powerpoint/2010/main" val="215627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9AA0-70C4-4DFB-A1CF-1195BE4F477D}"/>
              </a:ext>
            </a:extLst>
          </p:cNvPr>
          <p:cNvSpPr>
            <a:spLocks noGrp="1"/>
          </p:cNvSpPr>
          <p:nvPr>
            <p:ph type="title"/>
          </p:nvPr>
        </p:nvSpPr>
        <p:spPr>
          <a:xfrm>
            <a:off x="8002587" y="1600200"/>
            <a:ext cx="3122613" cy="1828800"/>
          </a:xfrm>
        </p:spPr>
        <p:txBody>
          <a:bodyPr anchor="b">
            <a:normAutofit/>
          </a:bodyPr>
          <a:lstStyle/>
          <a:p>
            <a:r>
              <a:rPr lang="en-US" dirty="0"/>
              <a:t>Dual Modalities</a:t>
            </a:r>
          </a:p>
        </p:txBody>
      </p:sp>
      <p:sp>
        <p:nvSpPr>
          <p:cNvPr id="9" name="Text Placeholder 3">
            <a:extLst>
              <a:ext uri="{FF2B5EF4-FFF2-40B4-BE49-F238E27FC236}">
                <a16:creationId xmlns:a16="http://schemas.microsoft.com/office/drawing/2014/main" id="{92B93175-717B-4D72-B87B-4743D2BB0619}"/>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3A1566D7-AC1B-48CF-AAAD-CA34F71E74CB}"/>
              </a:ext>
            </a:extLst>
          </p:cNvPr>
          <p:cNvGraphicFramePr>
            <a:graphicFrameLocks noGrp="1"/>
          </p:cNvGraphicFramePr>
          <p:nvPr>
            <p:ph idx="1"/>
            <p:extLst>
              <p:ext uri="{D42A27DB-BD31-4B8C-83A1-F6EECF244321}">
                <p14:modId xmlns:p14="http://schemas.microsoft.com/office/powerpoint/2010/main" val="2945829138"/>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12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AE01-0501-4D0A-8DD0-5C3D7341F5FE}"/>
              </a:ext>
            </a:extLst>
          </p:cNvPr>
          <p:cNvSpPr>
            <a:spLocks noGrp="1"/>
          </p:cNvSpPr>
          <p:nvPr>
            <p:ph type="title"/>
          </p:nvPr>
        </p:nvSpPr>
        <p:spPr/>
        <p:txBody>
          <a:bodyPr/>
          <a:lstStyle/>
          <a:p>
            <a:r>
              <a:rPr lang="en-US" dirty="0"/>
              <a:t>Let’s Play a Game</a:t>
            </a:r>
          </a:p>
        </p:txBody>
      </p:sp>
      <p:sp>
        <p:nvSpPr>
          <p:cNvPr id="3" name="Text Placeholder 2">
            <a:extLst>
              <a:ext uri="{FF2B5EF4-FFF2-40B4-BE49-F238E27FC236}">
                <a16:creationId xmlns:a16="http://schemas.microsoft.com/office/drawing/2014/main" id="{745B31D9-4AA6-45C8-899B-3DE854CCB2B6}"/>
              </a:ext>
            </a:extLst>
          </p:cNvPr>
          <p:cNvSpPr>
            <a:spLocks noGrp="1"/>
          </p:cNvSpPr>
          <p:nvPr>
            <p:ph type="body" idx="1"/>
          </p:nvPr>
        </p:nvSpPr>
        <p:spPr/>
        <p:txBody>
          <a:bodyPr/>
          <a:lstStyle/>
          <a:p>
            <a:r>
              <a:rPr lang="en-US" dirty="0"/>
              <a:t>What made the sound being played?</a:t>
            </a:r>
          </a:p>
        </p:txBody>
      </p:sp>
    </p:spTree>
    <p:extLst>
      <p:ext uri="{BB962C8B-B14F-4D97-AF65-F5344CB8AC3E}">
        <p14:creationId xmlns:p14="http://schemas.microsoft.com/office/powerpoint/2010/main" val="306085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F43-EF61-4E7C-819A-BB876ABB5616}"/>
              </a:ext>
            </a:extLst>
          </p:cNvPr>
          <p:cNvSpPr>
            <a:spLocks noGrp="1"/>
          </p:cNvSpPr>
          <p:nvPr>
            <p:ph type="title"/>
          </p:nvPr>
        </p:nvSpPr>
        <p:spPr>
          <a:xfrm>
            <a:off x="8002587" y="1600200"/>
            <a:ext cx="3122613" cy="1828800"/>
          </a:xfrm>
        </p:spPr>
        <p:txBody>
          <a:bodyPr anchor="b">
            <a:normAutofit/>
          </a:bodyPr>
          <a:lstStyle/>
          <a:p>
            <a:r>
              <a:rPr lang="en-US" dirty="0"/>
              <a:t>A Hybrid Neural Network</a:t>
            </a:r>
          </a:p>
        </p:txBody>
      </p:sp>
      <p:pic>
        <p:nvPicPr>
          <p:cNvPr id="15" name="Picture 14" descr="Diagram, schematic&#10;&#10;Description automatically generated">
            <a:extLst>
              <a:ext uri="{FF2B5EF4-FFF2-40B4-BE49-F238E27FC236}">
                <a16:creationId xmlns:a16="http://schemas.microsoft.com/office/drawing/2014/main" id="{A9F1E7F4-996B-4390-97D8-43AEAC7DCC8F}"/>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990600" y="228600"/>
            <a:ext cx="5264658" cy="6400800"/>
          </a:xfrm>
          <a:prstGeom prst="rect">
            <a:avLst/>
          </a:prstGeom>
          <a:noFill/>
        </p:spPr>
      </p:pic>
      <p:sp>
        <p:nvSpPr>
          <p:cNvPr id="3" name="Content Placeholder 2">
            <a:extLst>
              <a:ext uri="{FF2B5EF4-FFF2-40B4-BE49-F238E27FC236}">
                <a16:creationId xmlns:a16="http://schemas.microsoft.com/office/drawing/2014/main" id="{1E382CF1-843A-46D4-94DD-2F0F177B8AF5}"/>
              </a:ext>
            </a:extLst>
          </p:cNvPr>
          <p:cNvSpPr>
            <a:spLocks noGrp="1"/>
          </p:cNvSpPr>
          <p:nvPr>
            <p:ph type="body" sz="half" idx="2"/>
          </p:nvPr>
        </p:nvSpPr>
        <p:spPr>
          <a:xfrm>
            <a:off x="8001039" y="3429000"/>
            <a:ext cx="3124161" cy="1828800"/>
          </a:xfrm>
        </p:spPr>
        <p:txBody>
          <a:bodyPr>
            <a:normAutofit/>
          </a:bodyPr>
          <a:lstStyle/>
          <a:p>
            <a:pPr marL="0" indent="0">
              <a:spcAft>
                <a:spcPts val="600"/>
              </a:spcAft>
              <a:buNone/>
            </a:pPr>
            <a:endParaRPr lang="en-US" sz="1100" dirty="0"/>
          </a:p>
          <a:p>
            <a:pPr>
              <a:spcAft>
                <a:spcPts val="600"/>
              </a:spcAft>
            </a:pPr>
            <a:r>
              <a:rPr lang="en-US" sz="1100" dirty="0"/>
              <a:t>Image is Processed with a </a:t>
            </a:r>
            <a:r>
              <a:rPr lang="en-US" sz="1100" i="1" dirty="0"/>
              <a:t>Convolutional Neural Network</a:t>
            </a:r>
            <a:endParaRPr lang="en-US" sz="1100" dirty="0"/>
          </a:p>
          <a:p>
            <a:pPr>
              <a:spcAft>
                <a:spcPts val="600"/>
              </a:spcAft>
            </a:pPr>
            <a:endParaRPr lang="en-US" sz="1100" dirty="0"/>
          </a:p>
          <a:p>
            <a:pPr>
              <a:spcAft>
                <a:spcPts val="600"/>
              </a:spcAft>
            </a:pPr>
            <a:r>
              <a:rPr lang="en-US" sz="1100" dirty="0"/>
              <a:t>Vector is Processed with a </a:t>
            </a:r>
            <a:r>
              <a:rPr lang="en-US" sz="1100" i="1" dirty="0" err="1"/>
              <a:t>Mulitlayer</a:t>
            </a:r>
            <a:r>
              <a:rPr lang="en-US" sz="1100" i="1" dirty="0"/>
              <a:t> Perceptron</a:t>
            </a:r>
          </a:p>
          <a:p>
            <a:pPr>
              <a:spcAft>
                <a:spcPts val="600"/>
              </a:spcAft>
            </a:pPr>
            <a:endParaRPr lang="en-US" sz="1100" dirty="0"/>
          </a:p>
          <a:p>
            <a:pPr>
              <a:spcAft>
                <a:spcPts val="600"/>
              </a:spcAft>
            </a:pPr>
            <a:r>
              <a:rPr lang="en-US" sz="1100" dirty="0"/>
              <a:t>Results are Merged to form a single prediction based on </a:t>
            </a:r>
            <a:r>
              <a:rPr lang="en-US" sz="1100" i="1" dirty="0"/>
              <a:t>both </a:t>
            </a:r>
            <a:r>
              <a:rPr lang="en-US" sz="1100" dirty="0"/>
              <a:t>inputs</a:t>
            </a:r>
          </a:p>
        </p:txBody>
      </p:sp>
    </p:spTree>
    <p:extLst>
      <p:ext uri="{BB962C8B-B14F-4D97-AF65-F5344CB8AC3E}">
        <p14:creationId xmlns:p14="http://schemas.microsoft.com/office/powerpoint/2010/main" val="86587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C764-C2D9-481E-AD96-44CEBE682968}"/>
              </a:ext>
            </a:extLst>
          </p:cNvPr>
          <p:cNvSpPr>
            <a:spLocks noGrp="1"/>
          </p:cNvSpPr>
          <p:nvPr>
            <p:ph type="title"/>
          </p:nvPr>
        </p:nvSpPr>
        <p:spPr/>
        <p:txBody>
          <a:bodyPr/>
          <a:lstStyle/>
          <a:p>
            <a:r>
              <a:rPr lang="en-US" dirty="0"/>
              <a:t>Does it Work?</a:t>
            </a:r>
          </a:p>
        </p:txBody>
      </p:sp>
      <p:sp>
        <p:nvSpPr>
          <p:cNvPr id="3" name="Text Placeholder 2">
            <a:extLst>
              <a:ext uri="{FF2B5EF4-FFF2-40B4-BE49-F238E27FC236}">
                <a16:creationId xmlns:a16="http://schemas.microsoft.com/office/drawing/2014/main" id="{2792FDB3-4821-4C29-9394-FB47E7B623B0}"/>
              </a:ext>
            </a:extLst>
          </p:cNvPr>
          <p:cNvSpPr>
            <a:spLocks noGrp="1"/>
          </p:cNvSpPr>
          <p:nvPr>
            <p:ph type="body" idx="1"/>
          </p:nvPr>
        </p:nvSpPr>
        <p:spPr/>
        <p:txBody>
          <a:bodyPr/>
          <a:lstStyle/>
          <a:p>
            <a:r>
              <a:rPr lang="en-US" dirty="0"/>
              <a:t>Can we trust the model?</a:t>
            </a:r>
          </a:p>
        </p:txBody>
      </p:sp>
    </p:spTree>
    <p:extLst>
      <p:ext uri="{BB962C8B-B14F-4D97-AF65-F5344CB8AC3E}">
        <p14:creationId xmlns:p14="http://schemas.microsoft.com/office/powerpoint/2010/main" val="287859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4C17-0BB2-4AB4-8A41-7FA95D1DA156}"/>
              </a:ext>
            </a:extLst>
          </p:cNvPr>
          <p:cNvSpPr>
            <a:spLocks noGrp="1"/>
          </p:cNvSpPr>
          <p:nvPr>
            <p:ph type="title"/>
          </p:nvPr>
        </p:nvSpPr>
        <p:spPr/>
        <p:txBody>
          <a:bodyPr/>
          <a:lstStyle/>
          <a:p>
            <a:r>
              <a:rPr lang="en-US" dirty="0"/>
              <a:t>The Confusion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C2D10-0464-4457-B44F-BA39E92E9456}"/>
                  </a:ext>
                </a:extLst>
              </p:cNvPr>
              <p:cNvSpPr>
                <a:spLocks noGrp="1"/>
              </p:cNvSpPr>
              <p:nvPr>
                <p:ph sz="half" idx="1"/>
              </p:nvPr>
            </p:nvSpPr>
            <p:spPr/>
            <p:txBody>
              <a:bodyPr/>
              <a:lstStyle/>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b="0" dirty="0">
                    <a:latin typeface="Cambria Math" panose="02040503050406030204" pitchFamily="18" charset="0"/>
                  </a:rPr>
                  <a:t> matrix used to show performance</a:t>
                </a:r>
              </a:p>
              <a:p>
                <a:pPr marL="0" indent="0">
                  <a:buNone/>
                </a:pPr>
                <a:endParaRPr lang="en-US" b="0" i="1" dirty="0">
                  <a:latin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b="0" dirty="0"/>
                  <a:t> is the number of samples that belong to class </a:t>
                </a:r>
                <a:r>
                  <a:rPr lang="en-US" i="1" dirty="0" err="1"/>
                  <a:t>i</a:t>
                </a:r>
                <a:r>
                  <a:rPr lang="en-US" dirty="0"/>
                  <a:t> and were predicted to be in class </a:t>
                </a:r>
                <a:r>
                  <a:rPr lang="en-US" i="1" u="sng" dirty="0"/>
                  <a:t>j</a:t>
                </a:r>
                <a:endParaRPr lang="en-US" u="sng" dirty="0"/>
              </a:p>
              <a:p>
                <a:pPr marL="0" indent="0">
                  <a:buNone/>
                </a:pPr>
                <a:r>
                  <a:rPr lang="en-US" b="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EC2D10-0464-4457-B44F-BA39E92E9456}"/>
                  </a:ext>
                </a:extLst>
              </p:cNvPr>
              <p:cNvSpPr>
                <a:spLocks noGrp="1" noRot="1" noChangeAspect="1" noMove="1" noResize="1" noEditPoints="1" noAdjustHandles="1" noChangeArrowheads="1" noChangeShapeType="1" noTextEdit="1"/>
              </p:cNvSpPr>
              <p:nvPr>
                <p:ph sz="half" idx="1"/>
              </p:nvPr>
            </p:nvSpPr>
            <p:spPr>
              <a:blipFill>
                <a:blip r:embed="rId2"/>
                <a:stretch>
                  <a:fillRect l="-1262" r="-2525"/>
                </a:stretch>
              </a:blipFill>
            </p:spPr>
            <p:txBody>
              <a:bodyPr/>
              <a:lstStyle/>
              <a:p>
                <a:r>
                  <a:rPr lang="en-US">
                    <a:noFill/>
                  </a:rPr>
                  <a:t> </a:t>
                </a:r>
              </a:p>
            </p:txBody>
          </p:sp>
        </mc:Fallback>
      </mc:AlternateContent>
      <p:pic>
        <p:nvPicPr>
          <p:cNvPr id="6" name="Content Placeholder 5" descr="A picture containing Teams&#10;&#10;Description automatically generated">
            <a:extLst>
              <a:ext uri="{FF2B5EF4-FFF2-40B4-BE49-F238E27FC236}">
                <a16:creationId xmlns:a16="http://schemas.microsoft.com/office/drawing/2014/main" id="{6679A9FD-E44B-41C1-9B09-5841C2D9EB5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77000" y="1600200"/>
            <a:ext cx="2286000" cy="2286000"/>
          </a:xfrm>
          <a:prstGeom prst="roundRect">
            <a:avLst>
              <a:gd name="adj" fmla="val 8594"/>
            </a:avLst>
          </a:prstGeom>
          <a:solidFill>
            <a:srgbClr val="FFFFFF">
              <a:shade val="85000"/>
            </a:srgbClr>
          </a:solidFill>
          <a:ln>
            <a:noFill/>
          </a:ln>
          <a:effectLst/>
        </p:spPr>
      </p:pic>
      <p:pic>
        <p:nvPicPr>
          <p:cNvPr id="8" name="Picture 7" descr="A picture containing Teams&#10;&#10;Description automatically generated">
            <a:extLst>
              <a:ext uri="{FF2B5EF4-FFF2-40B4-BE49-F238E27FC236}">
                <a16:creationId xmlns:a16="http://schemas.microsoft.com/office/drawing/2014/main" id="{D978259D-EC39-480F-B6E6-CFC112F6B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3901244"/>
            <a:ext cx="2286000" cy="2286000"/>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78C259C8-3E16-4894-B166-881CC553189D}"/>
              </a:ext>
            </a:extLst>
          </p:cNvPr>
          <p:cNvSpPr txBox="1"/>
          <p:nvPr/>
        </p:nvSpPr>
        <p:spPr>
          <a:xfrm>
            <a:off x="8839200" y="2362200"/>
            <a:ext cx="3089307" cy="646331"/>
          </a:xfrm>
          <a:prstGeom prst="rect">
            <a:avLst/>
          </a:prstGeom>
          <a:noFill/>
        </p:spPr>
        <p:txBody>
          <a:bodyPr wrap="none" rtlCol="0">
            <a:spAutoFit/>
          </a:bodyPr>
          <a:lstStyle/>
          <a:p>
            <a:r>
              <a:rPr lang="en-US" dirty="0"/>
              <a:t>Diagonal dominance indicates</a:t>
            </a:r>
          </a:p>
          <a:p>
            <a:r>
              <a:rPr lang="en-US" dirty="0"/>
              <a:t>a stronger model</a:t>
            </a:r>
          </a:p>
        </p:txBody>
      </p:sp>
      <p:sp>
        <p:nvSpPr>
          <p:cNvPr id="10" name="TextBox 9">
            <a:extLst>
              <a:ext uri="{FF2B5EF4-FFF2-40B4-BE49-F238E27FC236}">
                <a16:creationId xmlns:a16="http://schemas.microsoft.com/office/drawing/2014/main" id="{8603C034-70B9-4E6D-A87D-A931B5BB8BB4}"/>
              </a:ext>
            </a:extLst>
          </p:cNvPr>
          <p:cNvSpPr txBox="1"/>
          <p:nvPr/>
        </p:nvSpPr>
        <p:spPr>
          <a:xfrm>
            <a:off x="8777063" y="4572000"/>
            <a:ext cx="3400290" cy="646331"/>
          </a:xfrm>
          <a:prstGeom prst="rect">
            <a:avLst/>
          </a:prstGeom>
          <a:noFill/>
        </p:spPr>
        <p:txBody>
          <a:bodyPr wrap="none" rtlCol="0">
            <a:spAutoFit/>
          </a:bodyPr>
          <a:lstStyle/>
          <a:p>
            <a:r>
              <a:rPr lang="en-US" dirty="0"/>
              <a:t>No diagonal dominance indicates</a:t>
            </a:r>
          </a:p>
          <a:p>
            <a:r>
              <a:rPr lang="en-US" dirty="0"/>
              <a:t>a weaker model</a:t>
            </a:r>
          </a:p>
        </p:txBody>
      </p:sp>
    </p:spTree>
    <p:extLst>
      <p:ext uri="{BB962C8B-B14F-4D97-AF65-F5344CB8AC3E}">
        <p14:creationId xmlns:p14="http://schemas.microsoft.com/office/powerpoint/2010/main" val="424535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a:bodyPr>
          <a:lstStyle/>
          <a:p>
            <a:r>
              <a:rPr lang="en-US" dirty="0"/>
              <a:t>The Standard Confusion Matrix</a:t>
            </a:r>
          </a:p>
        </p:txBody>
      </p:sp>
      <p:pic>
        <p:nvPicPr>
          <p:cNvPr id="6" name="Picture Placeholder 5" descr="Chart, scatter chart&#10;&#10;Description automatically generated">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2743200"/>
          </a:xfrm>
        </p:spPr>
        <p:txBody>
          <a:bodyPr/>
          <a:lstStyle/>
          <a:p>
            <a:endParaRPr lang="en-US" dirty="0"/>
          </a:p>
          <a:p>
            <a:r>
              <a:rPr lang="en-US" dirty="0"/>
              <a:t>Averaged over K=10 Folds Cross Validation</a:t>
            </a:r>
          </a:p>
          <a:p>
            <a:endParaRPr lang="en-US" dirty="0"/>
          </a:p>
          <a:p>
            <a:endParaRPr lang="en-US" dirty="0"/>
          </a:p>
          <a:p>
            <a:r>
              <a:rPr lang="en-US" dirty="0"/>
              <a:t>Each integer label represents a class</a:t>
            </a:r>
          </a:p>
          <a:p>
            <a:endParaRPr lang="en-US" dirty="0"/>
          </a:p>
          <a:p>
            <a:r>
              <a:rPr lang="en-US" dirty="0"/>
              <a:t>e.g. 10 = Cello, 32 = Vibraphone</a:t>
            </a:r>
          </a:p>
        </p:txBody>
      </p:sp>
    </p:spTree>
    <p:extLst>
      <p:ext uri="{BB962C8B-B14F-4D97-AF65-F5344CB8AC3E}">
        <p14:creationId xmlns:p14="http://schemas.microsoft.com/office/powerpoint/2010/main" val="253209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fontScale="90000"/>
          </a:bodyPr>
          <a:lstStyle/>
          <a:p>
            <a:r>
              <a:rPr lang="en-US" dirty="0"/>
              <a:t>The Hits Weighted Confusion Matrix</a:t>
            </a:r>
          </a:p>
        </p:txBody>
      </p:sp>
      <p:pic>
        <p:nvPicPr>
          <p:cNvPr id="6" name="Picture Placeholder 5">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a:p>
            <a:endParaRPr lang="en-US" dirty="0"/>
          </a:p>
          <a:p>
            <a:endParaRPr lang="en-US" dirty="0"/>
          </a:p>
          <a:p>
            <a:r>
              <a:rPr lang="en-US" dirty="0"/>
              <a:t>Account for occurrence of each class</a:t>
            </a:r>
          </a:p>
        </p:txBody>
      </p:sp>
    </p:spTree>
    <p:extLst>
      <p:ext uri="{BB962C8B-B14F-4D97-AF65-F5344CB8AC3E}">
        <p14:creationId xmlns:p14="http://schemas.microsoft.com/office/powerpoint/2010/main" val="266023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528F-A08C-41E8-BE93-D6C4299A90E6}"/>
              </a:ext>
            </a:extLst>
          </p:cNvPr>
          <p:cNvSpPr>
            <a:spLocks noGrp="1"/>
          </p:cNvSpPr>
          <p:nvPr>
            <p:ph type="title"/>
          </p:nvPr>
        </p:nvSpPr>
        <p:spPr/>
        <p:txBody>
          <a:bodyPr/>
          <a:lstStyle/>
          <a:p>
            <a:r>
              <a:rPr lang="en-US" dirty="0"/>
              <a:t>So what?</a:t>
            </a:r>
          </a:p>
        </p:txBody>
      </p:sp>
      <p:sp>
        <p:nvSpPr>
          <p:cNvPr id="4" name="Text Placeholder 3">
            <a:extLst>
              <a:ext uri="{FF2B5EF4-FFF2-40B4-BE49-F238E27FC236}">
                <a16:creationId xmlns:a16="http://schemas.microsoft.com/office/drawing/2014/main" id="{DADF7AF1-AD70-4CD3-89A1-ADE0EE4E1E3C}"/>
              </a:ext>
            </a:extLst>
          </p:cNvPr>
          <p:cNvSpPr>
            <a:spLocks noGrp="1"/>
          </p:cNvSpPr>
          <p:nvPr>
            <p:ph type="body" sz="half" idx="2"/>
          </p:nvPr>
        </p:nvSpPr>
        <p:spPr/>
        <p:txBody>
          <a:bodyPr/>
          <a:lstStyle/>
          <a:p>
            <a:endParaRPr lang="en-US" dirty="0"/>
          </a:p>
          <a:p>
            <a:endParaRPr lang="en-US" dirty="0"/>
          </a:p>
          <a:p>
            <a:r>
              <a:rPr lang="en-US" dirty="0"/>
              <a:t>When all is said and Done…</a:t>
            </a:r>
          </a:p>
          <a:p>
            <a:endParaRPr lang="en-US" dirty="0"/>
          </a:p>
          <a:p>
            <a:endParaRPr lang="en-US" dirty="0"/>
          </a:p>
          <a:p>
            <a:r>
              <a:rPr lang="en-US" dirty="0"/>
              <a:t>Results averaged over 10 folds</a:t>
            </a:r>
          </a:p>
          <a:p>
            <a:endParaRPr lang="en-US" dirty="0"/>
          </a:p>
        </p:txBody>
      </p:sp>
      <p:pic>
        <p:nvPicPr>
          <p:cNvPr id="10" name="Picture 9" descr="Chart, bar chart&#10;&#10;Description automatically generated">
            <a:extLst>
              <a:ext uri="{FF2B5EF4-FFF2-40B4-BE49-F238E27FC236}">
                <a16:creationId xmlns:a16="http://schemas.microsoft.com/office/drawing/2014/main" id="{DA5688C0-1704-4AB4-B1C2-70E4EF1DC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356360"/>
            <a:ext cx="3108960" cy="2072640"/>
          </a:xfrm>
          <a:prstGeom prst="rect">
            <a:avLst/>
          </a:prstGeom>
        </p:spPr>
      </p:pic>
      <p:pic>
        <p:nvPicPr>
          <p:cNvPr id="12" name="Picture 11" descr="Chart, bar chart&#10;&#10;Description automatically generated">
            <a:extLst>
              <a:ext uri="{FF2B5EF4-FFF2-40B4-BE49-F238E27FC236}">
                <a16:creationId xmlns:a16="http://schemas.microsoft.com/office/drawing/2014/main" id="{18D96975-8A65-44BF-929B-6CE47E0EE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1460" y="1356360"/>
            <a:ext cx="3108960" cy="2072640"/>
          </a:xfrm>
          <a:prstGeom prst="rect">
            <a:avLst/>
          </a:prstGeom>
        </p:spPr>
      </p:pic>
      <p:pic>
        <p:nvPicPr>
          <p:cNvPr id="14" name="Picture 13" descr="Chart, bar chart&#10;&#10;Description automatically generated">
            <a:extLst>
              <a:ext uri="{FF2B5EF4-FFF2-40B4-BE49-F238E27FC236}">
                <a16:creationId xmlns:a16="http://schemas.microsoft.com/office/drawing/2014/main" id="{6D5A6D7D-C12B-43B6-8DB1-0B5EA94F0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962400"/>
            <a:ext cx="3108960" cy="2072640"/>
          </a:xfrm>
          <a:prstGeom prst="rect">
            <a:avLst/>
          </a:prstGeom>
        </p:spPr>
      </p:pic>
      <p:pic>
        <p:nvPicPr>
          <p:cNvPr id="16" name="Picture 15" descr="Chart, bar chart&#10;&#10;Description automatically generated">
            <a:extLst>
              <a:ext uri="{FF2B5EF4-FFF2-40B4-BE49-F238E27FC236}">
                <a16:creationId xmlns:a16="http://schemas.microsoft.com/office/drawing/2014/main" id="{1B2F1C49-BBC9-44BF-AC5D-BE0871EA5D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460" y="3962400"/>
            <a:ext cx="3108960" cy="2072640"/>
          </a:xfrm>
          <a:prstGeom prst="rect">
            <a:avLst/>
          </a:prstGeom>
        </p:spPr>
      </p:pic>
      <p:sp>
        <p:nvSpPr>
          <p:cNvPr id="17" name="TextBox 16">
            <a:extLst>
              <a:ext uri="{FF2B5EF4-FFF2-40B4-BE49-F238E27FC236}">
                <a16:creationId xmlns:a16="http://schemas.microsoft.com/office/drawing/2014/main" id="{1F4309D5-E6E7-41AB-8550-60DE2C8198BA}"/>
              </a:ext>
            </a:extLst>
          </p:cNvPr>
          <p:cNvSpPr txBox="1"/>
          <p:nvPr/>
        </p:nvSpPr>
        <p:spPr>
          <a:xfrm>
            <a:off x="609600" y="3429000"/>
            <a:ext cx="771365" cy="369332"/>
          </a:xfrm>
          <a:prstGeom prst="rect">
            <a:avLst/>
          </a:prstGeom>
          <a:noFill/>
        </p:spPr>
        <p:txBody>
          <a:bodyPr wrap="none" rtlCol="0">
            <a:spAutoFit/>
          </a:bodyPr>
          <a:lstStyle/>
          <a:p>
            <a:r>
              <a:rPr lang="en-US" dirty="0"/>
              <a:t>Flutes</a:t>
            </a:r>
          </a:p>
        </p:txBody>
      </p:sp>
      <p:sp>
        <p:nvSpPr>
          <p:cNvPr id="18" name="TextBox 17">
            <a:extLst>
              <a:ext uri="{FF2B5EF4-FFF2-40B4-BE49-F238E27FC236}">
                <a16:creationId xmlns:a16="http://schemas.microsoft.com/office/drawing/2014/main" id="{893E93DF-E118-47B7-A625-99D11218A6E6}"/>
              </a:ext>
            </a:extLst>
          </p:cNvPr>
          <p:cNvSpPr txBox="1"/>
          <p:nvPr/>
        </p:nvSpPr>
        <p:spPr>
          <a:xfrm>
            <a:off x="4061460" y="3429000"/>
            <a:ext cx="967740" cy="369332"/>
          </a:xfrm>
          <a:prstGeom prst="rect">
            <a:avLst/>
          </a:prstGeom>
          <a:noFill/>
        </p:spPr>
        <p:txBody>
          <a:bodyPr wrap="square" rtlCol="0">
            <a:spAutoFit/>
          </a:bodyPr>
          <a:lstStyle/>
          <a:p>
            <a:r>
              <a:rPr lang="en-US" dirty="0"/>
              <a:t>Guitars</a:t>
            </a:r>
          </a:p>
        </p:txBody>
      </p:sp>
      <p:sp>
        <p:nvSpPr>
          <p:cNvPr id="19" name="TextBox 18">
            <a:extLst>
              <a:ext uri="{FF2B5EF4-FFF2-40B4-BE49-F238E27FC236}">
                <a16:creationId xmlns:a16="http://schemas.microsoft.com/office/drawing/2014/main" id="{6DF92A11-50BD-4285-B03C-477131594FC7}"/>
              </a:ext>
            </a:extLst>
          </p:cNvPr>
          <p:cNvSpPr txBox="1"/>
          <p:nvPr/>
        </p:nvSpPr>
        <p:spPr>
          <a:xfrm>
            <a:off x="609600" y="6035040"/>
            <a:ext cx="1066800" cy="369332"/>
          </a:xfrm>
          <a:prstGeom prst="rect">
            <a:avLst/>
          </a:prstGeom>
          <a:noFill/>
        </p:spPr>
        <p:txBody>
          <a:bodyPr wrap="square" rtlCol="0">
            <a:spAutoFit/>
          </a:bodyPr>
          <a:lstStyle/>
          <a:p>
            <a:r>
              <a:rPr lang="en-US" dirty="0"/>
              <a:t>Trumpet</a:t>
            </a:r>
          </a:p>
        </p:txBody>
      </p:sp>
      <p:sp>
        <p:nvSpPr>
          <p:cNvPr id="20" name="TextBox 19">
            <a:extLst>
              <a:ext uri="{FF2B5EF4-FFF2-40B4-BE49-F238E27FC236}">
                <a16:creationId xmlns:a16="http://schemas.microsoft.com/office/drawing/2014/main" id="{6FC06A89-145B-40BE-8E50-DC1C79F59D09}"/>
              </a:ext>
            </a:extLst>
          </p:cNvPr>
          <p:cNvSpPr txBox="1"/>
          <p:nvPr/>
        </p:nvSpPr>
        <p:spPr>
          <a:xfrm>
            <a:off x="4061460" y="6035040"/>
            <a:ext cx="1805940" cy="369332"/>
          </a:xfrm>
          <a:prstGeom prst="rect">
            <a:avLst/>
          </a:prstGeom>
          <a:noFill/>
        </p:spPr>
        <p:txBody>
          <a:bodyPr wrap="square" rtlCol="0">
            <a:spAutoFit/>
          </a:bodyPr>
          <a:lstStyle/>
          <a:p>
            <a:r>
              <a:rPr lang="en-US" dirty="0"/>
              <a:t>Xylophone</a:t>
            </a:r>
          </a:p>
        </p:txBody>
      </p:sp>
    </p:spTree>
    <p:extLst>
      <p:ext uri="{BB962C8B-B14F-4D97-AF65-F5344CB8AC3E}">
        <p14:creationId xmlns:p14="http://schemas.microsoft.com/office/powerpoint/2010/main" val="3690145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0BA0-8839-407A-8163-946DED24D1C7}"/>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353C2D4E-1E25-4A52-84F6-224156103CC1}"/>
              </a:ext>
            </a:extLst>
          </p:cNvPr>
          <p:cNvSpPr>
            <a:spLocks noGrp="1"/>
          </p:cNvSpPr>
          <p:nvPr>
            <p:ph type="body" idx="1"/>
          </p:nvPr>
        </p:nvSpPr>
        <p:spPr/>
        <p:txBody>
          <a:bodyPr/>
          <a:lstStyle/>
          <a:p>
            <a:r>
              <a:rPr lang="en-US" dirty="0"/>
              <a:t>lhb1007@wildcats.unh.edu</a:t>
            </a:r>
          </a:p>
        </p:txBody>
      </p:sp>
      <p:sp>
        <p:nvSpPr>
          <p:cNvPr id="6" name="TextBox 5">
            <a:extLst>
              <a:ext uri="{FF2B5EF4-FFF2-40B4-BE49-F238E27FC236}">
                <a16:creationId xmlns:a16="http://schemas.microsoft.com/office/drawing/2014/main" id="{8B247A27-8542-4B88-A5BE-D20FA84E056E}"/>
              </a:ext>
            </a:extLst>
          </p:cNvPr>
          <p:cNvSpPr txBox="1"/>
          <p:nvPr/>
        </p:nvSpPr>
        <p:spPr>
          <a:xfrm>
            <a:off x="6781800" y="2133600"/>
            <a:ext cx="4800600" cy="3416320"/>
          </a:xfrm>
          <a:prstGeom prst="rect">
            <a:avLst/>
          </a:prstGeom>
          <a:noFill/>
        </p:spPr>
        <p:txBody>
          <a:bodyPr wrap="square" rtlCol="0">
            <a:spAutoFit/>
          </a:bodyPr>
          <a:lstStyle/>
          <a:p>
            <a:r>
              <a:rPr lang="en-US" dirty="0"/>
              <a:t>Thanks to:</a:t>
            </a:r>
          </a:p>
          <a:p>
            <a:endParaRPr lang="en-US" dirty="0"/>
          </a:p>
          <a:p>
            <a:r>
              <a:rPr lang="en-US" dirty="0"/>
              <a:t>Dr. Short, Dr. </a:t>
            </a:r>
            <a:r>
              <a:rPr lang="en-US" dirty="0" err="1"/>
              <a:t>Holtrop</a:t>
            </a:r>
            <a:r>
              <a:rPr lang="en-US" dirty="0"/>
              <a:t> for advising this project</a:t>
            </a:r>
          </a:p>
          <a:p>
            <a:endParaRPr lang="en-US" dirty="0"/>
          </a:p>
          <a:p>
            <a:r>
              <a:rPr lang="en-US" dirty="0"/>
              <a:t>Madeline Edwards &amp; John Parker for differing me to this project</a:t>
            </a:r>
          </a:p>
          <a:p>
            <a:endParaRPr lang="en-US" dirty="0"/>
          </a:p>
          <a:p>
            <a:r>
              <a:rPr lang="en-US" dirty="0"/>
              <a:t>My undergraduate peers that proofread and reviewed my work </a:t>
            </a:r>
          </a:p>
          <a:p>
            <a:endParaRPr lang="en-US" dirty="0"/>
          </a:p>
          <a:p>
            <a:r>
              <a:rPr lang="en-US" dirty="0"/>
              <a:t>UNH Physics Department + Society of Physics Students</a:t>
            </a:r>
          </a:p>
        </p:txBody>
      </p:sp>
    </p:spTree>
    <p:extLst>
      <p:ext uri="{BB962C8B-B14F-4D97-AF65-F5344CB8AC3E}">
        <p14:creationId xmlns:p14="http://schemas.microsoft.com/office/powerpoint/2010/main" val="345782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D76DE-3DF0-4276-B678-D96C4556A01E}"/>
              </a:ext>
            </a:extLst>
          </p:cNvPr>
          <p:cNvSpPr>
            <a:spLocks noGrp="1"/>
          </p:cNvSpPr>
          <p:nvPr>
            <p:ph type="title"/>
          </p:nvPr>
        </p:nvSpPr>
        <p:spPr/>
        <p:txBody>
          <a:bodyPr/>
          <a:lstStyle/>
          <a:p>
            <a:r>
              <a:rPr lang="en-US" dirty="0"/>
              <a:t>Name the Source of the Sound</a:t>
            </a:r>
          </a:p>
        </p:txBody>
      </p:sp>
      <p:sp>
        <p:nvSpPr>
          <p:cNvPr id="12" name="Content Placeholder 11">
            <a:extLst>
              <a:ext uri="{FF2B5EF4-FFF2-40B4-BE49-F238E27FC236}">
                <a16:creationId xmlns:a16="http://schemas.microsoft.com/office/drawing/2014/main" id="{B515B543-8280-4E07-9D9F-A42A6A9EAA7C}"/>
              </a:ext>
            </a:extLst>
          </p:cNvPr>
          <p:cNvSpPr>
            <a:spLocks noGrp="1"/>
          </p:cNvSpPr>
          <p:nvPr>
            <p:ph sz="half" idx="1"/>
          </p:nvPr>
        </p:nvSpPr>
        <p:spPr/>
        <p:txBody>
          <a:bodyPr>
            <a:normAutofit/>
          </a:bodyPr>
          <a:lstStyle/>
          <a:p>
            <a:endParaRPr lang="en-US" dirty="0"/>
          </a:p>
          <a:p>
            <a:r>
              <a:rPr lang="en-US" dirty="0"/>
              <a:t>Example 1:</a:t>
            </a:r>
          </a:p>
          <a:p>
            <a:pPr lvl="1"/>
            <a:r>
              <a:rPr lang="en-US" dirty="0"/>
              <a:t>Violin – G4</a:t>
            </a:r>
          </a:p>
          <a:p>
            <a:pPr marL="365760" lvl="1" indent="0">
              <a:buNone/>
            </a:pPr>
            <a:endParaRPr lang="en-US" dirty="0"/>
          </a:p>
          <a:p>
            <a:r>
              <a:rPr lang="en-US" dirty="0"/>
              <a:t>Example 2:</a:t>
            </a:r>
          </a:p>
          <a:p>
            <a:pPr lvl="1"/>
            <a:r>
              <a:rPr lang="en-US" dirty="0"/>
              <a:t>Guitar – B2</a:t>
            </a:r>
          </a:p>
          <a:p>
            <a:pPr lvl="1"/>
            <a:endParaRPr lang="en-US" dirty="0"/>
          </a:p>
        </p:txBody>
      </p:sp>
      <p:sp>
        <p:nvSpPr>
          <p:cNvPr id="15" name="Content Placeholder 14">
            <a:extLst>
              <a:ext uri="{FF2B5EF4-FFF2-40B4-BE49-F238E27FC236}">
                <a16:creationId xmlns:a16="http://schemas.microsoft.com/office/drawing/2014/main" id="{93EED9EA-DB60-49B4-8F78-8E77772CA2E9}"/>
              </a:ext>
            </a:extLst>
          </p:cNvPr>
          <p:cNvSpPr>
            <a:spLocks noGrp="1"/>
          </p:cNvSpPr>
          <p:nvPr>
            <p:ph sz="half" idx="2"/>
          </p:nvPr>
        </p:nvSpPr>
        <p:spPr/>
        <p:txBody>
          <a:bodyPr>
            <a:normAutofit/>
          </a:bodyPr>
          <a:lstStyle/>
          <a:p>
            <a:endParaRPr lang="en-US" dirty="0"/>
          </a:p>
          <a:p>
            <a:r>
              <a:rPr lang="en-US" dirty="0"/>
              <a:t>Example 3:</a:t>
            </a:r>
          </a:p>
          <a:p>
            <a:pPr lvl="1"/>
            <a:r>
              <a:rPr lang="en-US" dirty="0"/>
              <a:t>Clarinet – G#5	</a:t>
            </a:r>
          </a:p>
          <a:p>
            <a:endParaRPr lang="en-US" dirty="0"/>
          </a:p>
          <a:p>
            <a:r>
              <a:rPr lang="en-US" dirty="0"/>
              <a:t>Example 6:</a:t>
            </a:r>
          </a:p>
          <a:p>
            <a:pPr lvl="1"/>
            <a:r>
              <a:rPr lang="en-US" dirty="0"/>
              <a:t>Oboe – Bb4 	</a:t>
            </a:r>
          </a:p>
          <a:p>
            <a:endParaRPr lang="en-US" dirty="0"/>
          </a:p>
        </p:txBody>
      </p:sp>
      <p:pic>
        <p:nvPicPr>
          <p:cNvPr id="17" name="Violin.arco.sulD.G4.L">
            <a:hlinkClick r:id="" action="ppaction://media"/>
            <a:extLst>
              <a:ext uri="{FF2B5EF4-FFF2-40B4-BE49-F238E27FC236}">
                <a16:creationId xmlns:a16="http://schemas.microsoft.com/office/drawing/2014/main" id="{A0C7264C-E321-4CF2-9A12-1D37DE5F49A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695700" y="2286000"/>
            <a:ext cx="406400" cy="406400"/>
          </a:xfrm>
          <a:prstGeom prst="rect">
            <a:avLst/>
          </a:prstGeom>
        </p:spPr>
      </p:pic>
      <p:pic>
        <p:nvPicPr>
          <p:cNvPr id="18" name="GUITAR.B2.verylong.forte.normal">
            <a:hlinkClick r:id="" action="ppaction://media"/>
            <a:extLst>
              <a:ext uri="{FF2B5EF4-FFF2-40B4-BE49-F238E27FC236}">
                <a16:creationId xmlns:a16="http://schemas.microsoft.com/office/drawing/2014/main" id="{59D93FDB-B4A9-47F6-9CA7-1EF7F16E5D0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695700" y="3960812"/>
            <a:ext cx="406400" cy="406400"/>
          </a:xfrm>
          <a:prstGeom prst="rect">
            <a:avLst/>
          </a:prstGeom>
        </p:spPr>
      </p:pic>
      <p:pic>
        <p:nvPicPr>
          <p:cNvPr id="19" name="CLARINET.Gs5.1.fortissimo.normal">
            <a:hlinkClick r:id="" action="ppaction://media"/>
            <a:extLst>
              <a:ext uri="{FF2B5EF4-FFF2-40B4-BE49-F238E27FC236}">
                <a16:creationId xmlns:a16="http://schemas.microsoft.com/office/drawing/2014/main" id="{B208597B-50F1-433A-9457-A9CE8054070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864600" y="2286000"/>
            <a:ext cx="406400" cy="406400"/>
          </a:xfrm>
          <a:prstGeom prst="rect">
            <a:avLst/>
          </a:prstGeom>
        </p:spPr>
      </p:pic>
      <p:pic>
        <p:nvPicPr>
          <p:cNvPr id="23" name="Oboe.Bb4.R">
            <a:hlinkClick r:id="" action="ppaction://media"/>
            <a:extLst>
              <a:ext uri="{FF2B5EF4-FFF2-40B4-BE49-F238E27FC236}">
                <a16:creationId xmlns:a16="http://schemas.microsoft.com/office/drawing/2014/main" id="{0C75A4EA-DF8F-40E1-8F57-CB03AC01B1A9}"/>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864600" y="3960812"/>
            <a:ext cx="406400" cy="406400"/>
          </a:xfrm>
          <a:prstGeom prst="rect">
            <a:avLst/>
          </a:prstGeom>
        </p:spPr>
      </p:pic>
    </p:spTree>
    <p:extLst>
      <p:ext uri="{BB962C8B-B14F-4D97-AF65-F5344CB8AC3E}">
        <p14:creationId xmlns:p14="http://schemas.microsoft.com/office/powerpoint/2010/main" val="15365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83"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55"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7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7"/>
                </p:tgtEl>
              </p:cMediaNode>
            </p:audio>
            <p:audio>
              <p:cMediaNode vol="80000">
                <p:cTn id="20" fill="hold" display="0">
                  <p:stCondLst>
                    <p:cond delay="indefinite"/>
                  </p:stCondLst>
                  <p:endCondLst>
                    <p:cond evt="onStopAudio" delay="0">
                      <p:tgtEl>
                        <p:sldTgt/>
                      </p:tgtEl>
                    </p:cond>
                  </p:endCondLst>
                </p:cTn>
                <p:tgtEl>
                  <p:spTgt spid="18"/>
                </p:tgtEl>
              </p:cMediaNode>
            </p:audio>
            <p:audio>
              <p:cMediaNode vol="80000">
                <p:cTn id="21" fill="hold" display="0">
                  <p:stCondLst>
                    <p:cond delay="indefinite"/>
                  </p:stCondLst>
                  <p:endCondLst>
                    <p:cond evt="onStopAudio" delay="0">
                      <p:tgtEl>
                        <p:sldTgt/>
                      </p:tgtEl>
                    </p:cond>
                  </p:endCondLst>
                </p:cTn>
                <p:tgtEl>
                  <p:spTgt spid="19"/>
                </p:tgtEl>
              </p:cMediaNode>
            </p:audio>
            <p:audio>
              <p:cMediaNode vol="80000">
                <p:cTn id="22"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2955-AC42-4D0F-8393-06586578313B}"/>
              </a:ext>
            </a:extLst>
          </p:cNvPr>
          <p:cNvSpPr>
            <a:spLocks noGrp="1"/>
          </p:cNvSpPr>
          <p:nvPr>
            <p:ph type="title"/>
          </p:nvPr>
        </p:nvSpPr>
        <p:spPr>
          <a:xfrm>
            <a:off x="1524000" y="457200"/>
            <a:ext cx="9144000" cy="1143000"/>
          </a:xfrm>
        </p:spPr>
        <p:txBody>
          <a:bodyPr anchor="b">
            <a:normAutofit/>
          </a:bodyPr>
          <a:lstStyle/>
          <a:p>
            <a:pPr algn="r"/>
            <a:r>
              <a:rPr lang="en-US" dirty="0"/>
              <a:t>How do you Know?</a:t>
            </a:r>
          </a:p>
        </p:txBody>
      </p:sp>
      <p:graphicFrame>
        <p:nvGraphicFramePr>
          <p:cNvPr id="6" name="Content Placeholder 2">
            <a:extLst>
              <a:ext uri="{FF2B5EF4-FFF2-40B4-BE49-F238E27FC236}">
                <a16:creationId xmlns:a16="http://schemas.microsoft.com/office/drawing/2014/main" id="{7DA42F89-E18E-4450-A58E-A883250797C7}"/>
              </a:ext>
            </a:extLst>
          </p:cNvPr>
          <p:cNvGraphicFramePr>
            <a:graphicFrameLocks noGrp="1"/>
          </p:cNvGraphicFramePr>
          <p:nvPr>
            <p:ph idx="1"/>
            <p:extLst>
              <p:ext uri="{D42A27DB-BD31-4B8C-83A1-F6EECF244321}">
                <p14:modId xmlns:p14="http://schemas.microsoft.com/office/powerpoint/2010/main" val="2939882358"/>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40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27D5-7B64-4AB0-8F30-3D13EA2B1A72}"/>
              </a:ext>
            </a:extLst>
          </p:cNvPr>
          <p:cNvSpPr>
            <a:spLocks noGrp="1"/>
          </p:cNvSpPr>
          <p:nvPr>
            <p:ph type="title"/>
          </p:nvPr>
        </p:nvSpPr>
        <p:spPr/>
        <p:txBody>
          <a:bodyPr/>
          <a:lstStyle/>
          <a:p>
            <a:r>
              <a:rPr lang="en-US" dirty="0"/>
              <a:t>The Neural Network</a:t>
            </a:r>
          </a:p>
        </p:txBody>
      </p:sp>
      <p:sp>
        <p:nvSpPr>
          <p:cNvPr id="3" name="Text Placeholder 2">
            <a:extLst>
              <a:ext uri="{FF2B5EF4-FFF2-40B4-BE49-F238E27FC236}">
                <a16:creationId xmlns:a16="http://schemas.microsoft.com/office/drawing/2014/main" id="{155ADE3E-D766-492D-BEB4-ABE972492FE0}"/>
              </a:ext>
            </a:extLst>
          </p:cNvPr>
          <p:cNvSpPr>
            <a:spLocks noGrp="1"/>
          </p:cNvSpPr>
          <p:nvPr>
            <p:ph type="body" idx="1"/>
          </p:nvPr>
        </p:nvSpPr>
        <p:spPr/>
        <p:txBody>
          <a:bodyPr/>
          <a:lstStyle/>
          <a:p>
            <a:r>
              <a:rPr lang="en-US" dirty="0"/>
              <a:t>Introduction / Function / Training</a:t>
            </a:r>
          </a:p>
        </p:txBody>
      </p:sp>
    </p:spTree>
    <p:extLst>
      <p:ext uri="{BB962C8B-B14F-4D97-AF65-F5344CB8AC3E}">
        <p14:creationId xmlns:p14="http://schemas.microsoft.com/office/powerpoint/2010/main" val="25300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AD1D-5D3A-4DFA-B3E5-D4AE0EA83B80}"/>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19368020-717B-4B35-8AA7-8820BFA67B1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“Birds inspired us to fly, burdock plants inspired Velcro and nature has inspired many other inventions. It seems only logical then, to look to the brain’s architecture for inspiration on how to build an intelligent machine.”</a:t>
            </a:r>
          </a:p>
          <a:p>
            <a:pPr marL="0" indent="0">
              <a:buNone/>
            </a:pPr>
            <a:r>
              <a:rPr lang="en-US" dirty="0"/>
              <a:t>	- </a:t>
            </a:r>
            <a:r>
              <a:rPr lang="en-US" dirty="0" err="1"/>
              <a:t>Aurelion</a:t>
            </a:r>
            <a:r>
              <a:rPr lang="en-US" dirty="0"/>
              <a:t> </a:t>
            </a:r>
            <a:r>
              <a:rPr lang="en-US" dirty="0" err="1"/>
              <a:t>Geron</a:t>
            </a:r>
            <a:r>
              <a:rPr lang="en-US" dirty="0"/>
              <a:t>, Former YouTube Video 	Classification lead</a:t>
            </a:r>
          </a:p>
        </p:txBody>
      </p:sp>
      <p:sp>
        <p:nvSpPr>
          <p:cNvPr id="4" name="Text Placeholder 3">
            <a:extLst>
              <a:ext uri="{FF2B5EF4-FFF2-40B4-BE49-F238E27FC236}">
                <a16:creationId xmlns:a16="http://schemas.microsoft.com/office/drawing/2014/main" id="{0B505737-A82D-43A4-B0C7-A4EC98DD167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7298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4F8F-FE39-4E17-B6F7-215BAB8D7363}"/>
              </a:ext>
            </a:extLst>
          </p:cNvPr>
          <p:cNvSpPr>
            <a:spLocks noGrp="1"/>
          </p:cNvSpPr>
          <p:nvPr>
            <p:ph type="title"/>
          </p:nvPr>
        </p:nvSpPr>
        <p:spPr>
          <a:xfrm>
            <a:off x="1524000" y="457200"/>
            <a:ext cx="9144000" cy="1143000"/>
          </a:xfrm>
        </p:spPr>
        <p:txBody>
          <a:bodyPr anchor="b">
            <a:normAutofit/>
          </a:bodyPr>
          <a:lstStyle/>
          <a:p>
            <a:r>
              <a:rPr lang="en-US" dirty="0"/>
              <a:t>What is a Neural Network?</a:t>
            </a:r>
            <a:endParaRPr lang="en-US"/>
          </a:p>
        </p:txBody>
      </p:sp>
      <p:graphicFrame>
        <p:nvGraphicFramePr>
          <p:cNvPr id="7" name="Content Placeholder 2">
            <a:extLst>
              <a:ext uri="{FF2B5EF4-FFF2-40B4-BE49-F238E27FC236}">
                <a16:creationId xmlns:a16="http://schemas.microsoft.com/office/drawing/2014/main" id="{D34338C7-9067-40F9-A22F-F9701CA633CA}"/>
              </a:ext>
            </a:extLst>
          </p:cNvPr>
          <p:cNvGraphicFramePr/>
          <p:nvPr>
            <p:extLst>
              <p:ext uri="{D42A27DB-BD31-4B8C-83A1-F6EECF244321}">
                <p14:modId xmlns:p14="http://schemas.microsoft.com/office/powerpoint/2010/main" val="538553973"/>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85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5DDF-53AF-4CF8-A7B6-37F825C6FD6E}"/>
              </a:ext>
            </a:extLst>
          </p:cNvPr>
          <p:cNvSpPr>
            <a:spLocks noGrp="1"/>
          </p:cNvSpPr>
          <p:nvPr>
            <p:ph type="title"/>
          </p:nvPr>
        </p:nvSpPr>
        <p:spPr>
          <a:xfrm>
            <a:off x="1524000" y="457200"/>
            <a:ext cx="9144000" cy="1143000"/>
          </a:xfrm>
        </p:spPr>
        <p:txBody>
          <a:bodyPr anchor="b">
            <a:normAutofit/>
          </a:bodyPr>
          <a:lstStyle/>
          <a:p>
            <a:r>
              <a:rPr lang="en-US" dirty="0"/>
              <a:t>A Classification Model</a:t>
            </a:r>
          </a:p>
        </p:txBody>
      </p:sp>
      <p:graphicFrame>
        <p:nvGraphicFramePr>
          <p:cNvPr id="6" name="Content Placeholder 3">
            <a:extLst>
              <a:ext uri="{FF2B5EF4-FFF2-40B4-BE49-F238E27FC236}">
                <a16:creationId xmlns:a16="http://schemas.microsoft.com/office/drawing/2014/main" id="{3F10C4FC-B12F-4807-812D-1AB77803E280}"/>
              </a:ext>
            </a:extLst>
          </p:cNvPr>
          <p:cNvGraphicFramePr>
            <a:graphicFrameLocks noGrp="1"/>
          </p:cNvGraphicFramePr>
          <p:nvPr>
            <p:ph idx="1"/>
            <p:extLst>
              <p:ext uri="{D42A27DB-BD31-4B8C-83A1-F6EECF244321}">
                <p14:modId xmlns:p14="http://schemas.microsoft.com/office/powerpoint/2010/main" val="3150480097"/>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4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0196-E2B4-4B11-87AF-0C46A337E84A}"/>
              </a:ext>
            </a:extLst>
          </p:cNvPr>
          <p:cNvSpPr>
            <a:spLocks noGrp="1"/>
          </p:cNvSpPr>
          <p:nvPr>
            <p:ph type="title"/>
          </p:nvPr>
        </p:nvSpPr>
        <p:spPr/>
        <p:txBody>
          <a:bodyPr/>
          <a:lstStyle/>
          <a:p>
            <a:r>
              <a:rPr lang="en-US" dirty="0"/>
              <a:t>Main Types of Layers</a:t>
            </a:r>
          </a:p>
        </p:txBody>
      </p:sp>
      <p:sp>
        <p:nvSpPr>
          <p:cNvPr id="3" name="Text Placeholder 2">
            <a:extLst>
              <a:ext uri="{FF2B5EF4-FFF2-40B4-BE49-F238E27FC236}">
                <a16:creationId xmlns:a16="http://schemas.microsoft.com/office/drawing/2014/main" id="{609C2F40-636B-409A-B88E-92F082C09B61}"/>
              </a:ext>
            </a:extLst>
          </p:cNvPr>
          <p:cNvSpPr>
            <a:spLocks noGrp="1"/>
          </p:cNvSpPr>
          <p:nvPr>
            <p:ph type="body" idx="1"/>
          </p:nvPr>
        </p:nvSpPr>
        <p:spPr/>
        <p:txBody>
          <a:bodyPr/>
          <a:lstStyle/>
          <a:p>
            <a:r>
              <a:rPr lang="en-US" dirty="0"/>
              <a:t>Dense Layer</a:t>
            </a:r>
          </a:p>
        </p:txBody>
      </p:sp>
      <p:sp>
        <p:nvSpPr>
          <p:cNvPr id="4" name="Content Placeholder 3">
            <a:extLst>
              <a:ext uri="{FF2B5EF4-FFF2-40B4-BE49-F238E27FC236}">
                <a16:creationId xmlns:a16="http://schemas.microsoft.com/office/drawing/2014/main" id="{14D7C688-D1B2-4E4B-97B9-162AD44179F7}"/>
              </a:ext>
            </a:extLst>
          </p:cNvPr>
          <p:cNvSpPr>
            <a:spLocks noGrp="1"/>
          </p:cNvSpPr>
          <p:nvPr>
            <p:ph sz="half" idx="2"/>
          </p:nvPr>
        </p:nvSpPr>
        <p:spPr/>
        <p:txBody>
          <a:bodyPr>
            <a:normAutofit lnSpcReduction="10000"/>
          </a:bodyPr>
          <a:lstStyle/>
          <a:p>
            <a:r>
              <a:rPr lang="en-US" dirty="0"/>
              <a:t>“Dense” Connectivity</a:t>
            </a:r>
          </a:p>
          <a:p>
            <a:endParaRPr lang="en-US" dirty="0"/>
          </a:p>
          <a:p>
            <a:endParaRPr lang="en-US" dirty="0"/>
          </a:p>
          <a:p>
            <a:endParaRPr lang="en-US" dirty="0"/>
          </a:p>
          <a:p>
            <a:endParaRPr lang="en-US" dirty="0"/>
          </a:p>
          <a:p>
            <a:endParaRPr lang="en-US" dirty="0"/>
          </a:p>
          <a:p>
            <a:r>
              <a:rPr lang="en-US" dirty="0"/>
              <a:t>Outputs are a linear combination of inputs</a:t>
            </a:r>
          </a:p>
        </p:txBody>
      </p:sp>
      <p:sp>
        <p:nvSpPr>
          <p:cNvPr id="5" name="Text Placeholder 4">
            <a:extLst>
              <a:ext uri="{FF2B5EF4-FFF2-40B4-BE49-F238E27FC236}">
                <a16:creationId xmlns:a16="http://schemas.microsoft.com/office/drawing/2014/main" id="{4E328D43-B4A6-4168-BFDC-E0A578E7CD07}"/>
              </a:ext>
            </a:extLst>
          </p:cNvPr>
          <p:cNvSpPr>
            <a:spLocks noGrp="1"/>
          </p:cNvSpPr>
          <p:nvPr>
            <p:ph type="body" sz="quarter" idx="3"/>
          </p:nvPr>
        </p:nvSpPr>
        <p:spPr/>
        <p:txBody>
          <a:bodyPr/>
          <a:lstStyle/>
          <a:p>
            <a:r>
              <a:rPr lang="en-US" dirty="0"/>
              <a:t>2D Convolution Layer</a:t>
            </a:r>
          </a:p>
        </p:txBody>
      </p:sp>
      <p:sp>
        <p:nvSpPr>
          <p:cNvPr id="6" name="Content Placeholder 5">
            <a:extLst>
              <a:ext uri="{FF2B5EF4-FFF2-40B4-BE49-F238E27FC236}">
                <a16:creationId xmlns:a16="http://schemas.microsoft.com/office/drawing/2014/main" id="{872C304B-1717-41FA-B442-2FEAAA101A35}"/>
              </a:ext>
            </a:extLst>
          </p:cNvPr>
          <p:cNvSpPr>
            <a:spLocks noGrp="1"/>
          </p:cNvSpPr>
          <p:nvPr>
            <p:ph sz="quarter" idx="4"/>
          </p:nvPr>
        </p:nvSpPr>
        <p:spPr/>
        <p:txBody>
          <a:bodyPr>
            <a:normAutofit lnSpcReduction="10000"/>
          </a:bodyPr>
          <a:lstStyle/>
          <a:p>
            <a:r>
              <a:rPr lang="en-US" dirty="0"/>
              <a:t>“Sparse” Connectivity</a:t>
            </a:r>
          </a:p>
          <a:p>
            <a:endParaRPr lang="en-US" dirty="0"/>
          </a:p>
          <a:p>
            <a:endParaRPr lang="en-US" dirty="0"/>
          </a:p>
          <a:p>
            <a:endParaRPr lang="en-US" dirty="0"/>
          </a:p>
          <a:p>
            <a:endParaRPr lang="en-US" dirty="0"/>
          </a:p>
          <a:p>
            <a:endParaRPr lang="en-US" dirty="0"/>
          </a:p>
          <a:p>
            <a:r>
              <a:rPr lang="en-US" dirty="0"/>
              <a:t>Outputs are inputs convolved with a weighting kernel</a:t>
            </a:r>
          </a:p>
        </p:txBody>
      </p:sp>
      <p:pic>
        <p:nvPicPr>
          <p:cNvPr id="8" name="Picture 7" descr="A picture containing diagram&#10;&#10;Description automatically generated">
            <a:extLst>
              <a:ext uri="{FF2B5EF4-FFF2-40B4-BE49-F238E27FC236}">
                <a16:creationId xmlns:a16="http://schemas.microsoft.com/office/drawing/2014/main" id="{C32A13B8-4F30-4CA3-8FA4-4C2EC985B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973243"/>
            <a:ext cx="3124200" cy="2169584"/>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5B6546A-05F5-4D94-9E90-05A557B86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8000"/>
            <a:ext cx="3820199" cy="1902638"/>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6407767"/>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678</Words>
  <Application>Microsoft Office PowerPoint</Application>
  <PresentationFormat>Widescreen</PresentationFormat>
  <Paragraphs>169</Paragraphs>
  <Slides>26</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 Math</vt:lpstr>
      <vt:lpstr>Candara</vt:lpstr>
      <vt:lpstr>Consolas</vt:lpstr>
      <vt:lpstr>Tech Computer 16x9</vt:lpstr>
      <vt:lpstr>Mapping Synthesizers to Real-World Instruments </vt:lpstr>
      <vt:lpstr>Let’s Play a Game</vt:lpstr>
      <vt:lpstr>Name the Source of the Sound</vt:lpstr>
      <vt:lpstr>How do you Know?</vt:lpstr>
      <vt:lpstr>The Neural Network</vt:lpstr>
      <vt:lpstr>Neural Network?</vt:lpstr>
      <vt:lpstr>What is a Neural Network?</vt:lpstr>
      <vt:lpstr>A Classification Model</vt:lpstr>
      <vt:lpstr>Main Types of Layers</vt:lpstr>
      <vt:lpstr>Training A Network</vt:lpstr>
      <vt:lpstr>Optimization</vt:lpstr>
      <vt:lpstr>Features Used</vt:lpstr>
      <vt:lpstr>How are Features Chosen?</vt:lpstr>
      <vt:lpstr>Analysis Frames</vt:lpstr>
      <vt:lpstr>The Spectrogram</vt:lpstr>
      <vt:lpstr>The Feature Vector</vt:lpstr>
      <vt:lpstr>Feature Vector (Cont.)</vt:lpstr>
      <vt:lpstr>Network Architecture</vt:lpstr>
      <vt:lpstr>Dual Modalities</vt:lpstr>
      <vt:lpstr>A Hybrid Neural Network</vt:lpstr>
      <vt:lpstr>Does it Work?</vt:lpstr>
      <vt:lpstr>The Confusion Matrix</vt:lpstr>
      <vt:lpstr>The Standard Confusion Matrix</vt:lpstr>
      <vt:lpstr>The Hits Weighted Confusion Matrix</vt:lpstr>
      <vt:lpstr>So what?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Synthesizers to Real-World Instruments </dc:title>
  <dc:creator>Landon Buell</dc:creator>
  <cp:lastModifiedBy>Landon Buell</cp:lastModifiedBy>
  <cp:revision>5</cp:revision>
  <dcterms:created xsi:type="dcterms:W3CDTF">2020-12-04T02:26:58Z</dcterms:created>
  <dcterms:modified xsi:type="dcterms:W3CDTF">2020-12-04T19:47:54Z</dcterms:modified>
</cp:coreProperties>
</file>